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71.png" ContentType="image/png"/>
  <Override PartName="/ppt/media/image7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jpeg" ContentType="image/jpeg"/>
  <Override PartName="/ppt/media/image49.png" ContentType="image/png"/>
  <Override PartName="/ppt/media/image48.png" ContentType="image/png"/>
  <Override PartName="/ppt/media/image47.png" ContentType="image/png"/>
  <Override PartName="/ppt/media/image63.png" ContentType="image/png"/>
  <Override PartName="/ppt/media/image18.jpeg" ContentType="image/jpeg"/>
  <Override PartName="/ppt/media/image17.png" ContentType="image/png"/>
  <Override PartName="/ppt/media/image15.png" ContentType="image/png"/>
  <Override PartName="/ppt/media/image23.jpeg" ContentType="image/jpeg"/>
  <Override PartName="/ppt/media/image14.jpeg" ContentType="image/jpeg"/>
  <Override PartName="/ppt/media/image21.png" ContentType="image/png"/>
  <Override PartName="/ppt/media/image56.png" ContentType="image/png"/>
  <Override PartName="/ppt/media/image6.png" ContentType="image/png"/>
  <Override PartName="/ppt/media/image12.png" ContentType="image/png"/>
  <Override PartName="/ppt/media/image20.jpeg" ContentType="image/jpeg"/>
  <Override PartName="/ppt/media/image53.png" ContentType="image/pn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1.jpeg" ContentType="image/jpe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41.png" ContentType="image/png"/>
  <Override PartName="/ppt/media/image55.png" ContentType="image/png"/>
  <Override PartName="/ppt/media/image5.png" ContentType="image/png"/>
  <Override PartName="/ppt/media/image31.gif" ContentType="image/gif"/>
  <Override PartName="/ppt/media/image22.jpeg" ContentType="image/jpeg"/>
  <Override PartName="/ppt/media/image57.png" ContentType="image/png"/>
  <Override PartName="/ppt/media/image7.png" ContentType="image/png"/>
  <Override PartName="/ppt/media/image10.jpeg" ContentType="image/jpeg"/>
  <Override PartName="/ppt/media/image28.png" ContentType="image/png"/>
  <Override PartName="/ppt/media/image35.jpeg" ContentType="image/jpeg"/>
  <Override PartName="/ppt/media/image58.png" ContentType="image/png"/>
  <Override PartName="/ppt/media/image8.png" ContentType="image/png"/>
  <Override PartName="/ppt/media/image13.jpeg" ContentType="image/jpeg"/>
  <Override PartName="/ppt/media/image59.png" ContentType="image/png"/>
  <Override PartName="/ppt/media/image9.png" ContentType="image/png"/>
  <Override PartName="/ppt/media/image24.jpeg" ContentType="image/jpeg"/>
  <Override PartName="/ppt/media/image25.jpeg" ContentType="image/jpeg"/>
  <Override PartName="/ppt/media/image34.png" ContentType="image/png"/>
  <Override PartName="/ppt/media/image26.jpeg" ContentType="image/jpeg"/>
  <Override PartName="/ppt/media/image45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19.jpeg" ContentType="image/jpeg"/>
  <Override PartName="/ppt/media/image32.jpeg" ContentType="image/jpeg"/>
  <Override PartName="/ppt/media/image33.png" ContentType="image/png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6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charts/chart12.xml" ContentType="application/vnd.openxmlformats-officedocument.drawingml.chart+xml"/>
  <Override PartName="/ppt/charts/chart11.xml" ContentType="application/vnd.openxmlformats-officedocument.drawingml.chart+xml"/>
  <Override PartName="/ppt/charts/chart10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</a:defRPr>
            </a:pPr>
            <a:r>
              <a:rPr b="1" sz="1800" spc="-1">
                <a:solidFill>
                  <a:srgbClr val="000000"/>
                </a:solidFill>
                <a:latin typeface="Arial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0.0872111959522945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0.446210543152392</c:v>
                </c:pt>
                <c:pt idx="7">
                  <c:v>0.955658834959022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0.025310925750695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0.318969259995566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0.52926297013161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0.698790501456131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0.590058680282514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0.433668319814602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1.90537762273381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71954479"/>
        <c:axId val="22147259"/>
      </c:scatterChart>
      <c:valAx>
        <c:axId val="7195447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22147259"/>
        <c:crosses val="autoZero"/>
      </c:valAx>
      <c:valAx>
        <c:axId val="22147259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71954479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</a:defRPr>
            </a:pPr>
            <a:r>
              <a:rPr b="1" sz="1800" spc="-1">
                <a:solidFill>
                  <a:srgbClr val="000000"/>
                </a:solidFill>
                <a:latin typeface="Arial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0.0872111959522944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0.446210543152391</c:v>
                </c:pt>
                <c:pt idx="7">
                  <c:v>0.955658834959022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0.0253109257506949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0.318969259995567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0.52926297013161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0.590058680282513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0.433668319814603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0.978694567416991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1.90537762273382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6483042"/>
        <c:axId val="38410782"/>
      </c:scatterChart>
      <c:valAx>
        <c:axId val="648304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38410782"/>
        <c:crosses val="autoZero"/>
      </c:valAx>
      <c:valAx>
        <c:axId val="38410782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6483042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/>
          <a:lstStyle/>
          <a:p>
            <a:pPr>
              <a:defRPr b="1" sz="1800" spc="-1">
                <a:solidFill>
                  <a:srgbClr val="000000"/>
                </a:solidFill>
                <a:latin typeface="Arial"/>
              </a:defRPr>
            </a:pPr>
            <a:r>
              <a:rPr b="1" sz="1800" spc="-1">
                <a:solidFill>
                  <a:srgbClr val="000000"/>
                </a:solidFill>
                <a:latin typeface="Arial"/>
              </a:rPr>
              <a:t>f(x)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f(x)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5"/>
            <c:spPr>
              <a:solidFill>
                <a:srgbClr val="99ccff"/>
              </a:solidFill>
            </c:spPr>
          </c:marker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0"/>
                <c:pt idx="0">
                  <c:v>0.0582805385977214</c:v>
                </c:pt>
                <c:pt idx="1">
                  <c:v>0.550656245882953</c:v>
                </c:pt>
                <c:pt idx="2">
                  <c:v>0.538601275891747</c:v>
                </c:pt>
                <c:pt idx="3">
                  <c:v>0.0872111959522944</c:v>
                </c:pt>
                <c:pt idx="4">
                  <c:v>0.117666867460271</c:v>
                </c:pt>
                <c:pt idx="5">
                  <c:v>0.203467155553253</c:v>
                </c:pt>
                <c:pt idx="6">
                  <c:v>0.446210543152391</c:v>
                </c:pt>
                <c:pt idx="7">
                  <c:v>0.955658834959023</c:v>
                </c:pt>
                <c:pt idx="8">
                  <c:v>0.374082316951726</c:v>
                </c:pt>
                <c:pt idx="9">
                  <c:v>0.146301193571815</c:v>
                </c:pt>
                <c:pt idx="10">
                  <c:v>0.288750870210433</c:v>
                </c:pt>
                <c:pt idx="11">
                  <c:v>0.989863840493192</c:v>
                </c:pt>
                <c:pt idx="12">
                  <c:v>0.151556595066921</c:v>
                </c:pt>
                <c:pt idx="13">
                  <c:v>0.0253109257506949</c:v>
                </c:pt>
                <c:pt idx="14">
                  <c:v>0.867619879884088</c:v>
                </c:pt>
                <c:pt idx="15">
                  <c:v>0.562132272811847</c:v>
                </c:pt>
                <c:pt idx="16">
                  <c:v>0.318969259995567</c:v>
                </c:pt>
                <c:pt idx="17">
                  <c:v>0.255098406296491</c:v>
                </c:pt>
                <c:pt idx="18">
                  <c:v>0.120020728740974</c:v>
                </c:pt>
                <c:pt idx="19">
                  <c:v>0.880999609513589</c:v>
                </c:pt>
                <c:pt idx="20">
                  <c:v>0.331027076349559</c:v>
                </c:pt>
                <c:pt idx="21">
                  <c:v>0.529262970131609</c:v>
                </c:pt>
                <c:pt idx="22">
                  <c:v>0.371652636001193</c:v>
                </c:pt>
                <c:pt idx="23">
                  <c:v>0.516938606878025</c:v>
                </c:pt>
                <c:pt idx="24">
                  <c:v>0.69879050145613</c:v>
                </c:pt>
                <c:pt idx="25">
                  <c:v>0.357285456022054</c:v>
                </c:pt>
                <c:pt idx="26">
                  <c:v>0.737107842160481</c:v>
                </c:pt>
                <c:pt idx="27">
                  <c:v>0.803801680727088</c:v>
                </c:pt>
                <c:pt idx="28">
                  <c:v>0.590058680282513</c:v>
                </c:pt>
                <c:pt idx="29">
                  <c:v>0.493862538840187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0"/>
                <c:pt idx="0">
                  <c:v>0.343283818393736</c:v>
                </c:pt>
                <c:pt idx="1">
                  <c:v>1.5870393401823</c:v>
                </c:pt>
                <c:pt idx="2">
                  <c:v>1.55589768542166</c:v>
                </c:pt>
                <c:pt idx="3">
                  <c:v>0.433668319814603</c:v>
                </c:pt>
                <c:pt idx="4">
                  <c:v>0.515773694046574</c:v>
                </c:pt>
                <c:pt idx="5">
                  <c:v>0.716328923543763</c:v>
                </c:pt>
                <c:pt idx="6">
                  <c:v>1.30003784874353</c:v>
                </c:pt>
                <c:pt idx="7">
                  <c:v>2.52265782383032</c:v>
                </c:pt>
                <c:pt idx="8">
                  <c:v>1.13777182816744</c:v>
                </c:pt>
                <c:pt idx="9">
                  <c:v>0.571599170257251</c:v>
                </c:pt>
                <c:pt idx="10">
                  <c:v>0.923800469463366</c:v>
                </c:pt>
                <c:pt idx="11">
                  <c:v>2.65523021099212</c:v>
                </c:pt>
                <c:pt idx="12">
                  <c:v>0.586288045989381</c:v>
                </c:pt>
                <c:pt idx="13">
                  <c:v>0.2182808997018</c:v>
                </c:pt>
                <c:pt idx="14">
                  <c:v>2.37000700382003</c:v>
                </c:pt>
                <c:pt idx="15">
                  <c:v>1.58334223741179</c:v>
                </c:pt>
                <c:pt idx="16">
                  <c:v>0.958822105696399</c:v>
                </c:pt>
                <c:pt idx="17">
                  <c:v>0.854931929577917</c:v>
                </c:pt>
                <c:pt idx="18">
                  <c:v>0.522148809193306</c:v>
                </c:pt>
                <c:pt idx="19">
                  <c:v>2.40715342944569</c:v>
                </c:pt>
                <c:pt idx="20">
                  <c:v>0.978694567416991</c:v>
                </c:pt>
                <c:pt idx="21">
                  <c:v>1.54805451675569</c:v>
                </c:pt>
                <c:pt idx="22">
                  <c:v>1.15502015741687</c:v>
                </c:pt>
                <c:pt idx="23">
                  <c:v>1.45858747795401</c:v>
                </c:pt>
                <c:pt idx="24">
                  <c:v>1.90537762273382</c:v>
                </c:pt>
                <c:pt idx="25">
                  <c:v>1.10155157155116</c:v>
                </c:pt>
                <c:pt idx="26">
                  <c:v>2.06202085141969</c:v>
                </c:pt>
                <c:pt idx="27">
                  <c:v>2.18902905766306</c:v>
                </c:pt>
                <c:pt idx="28">
                  <c:v>1.69253502719329</c:v>
                </c:pt>
                <c:pt idx="29">
                  <c:v>1.43841284745977</c:v>
                </c:pt>
              </c:numCache>
            </c:numRef>
          </c:yVal>
          <c:smooth val="0"/>
        </c:ser>
        <c:axId val="82934106"/>
        <c:axId val="87029340"/>
      </c:scatterChart>
      <c:valAx>
        <c:axId val="8293410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87029340"/>
        <c:crosses val="autoZero"/>
      </c:valAx>
      <c:valAx>
        <c:axId val="87029340"/>
        <c:scaling>
          <c:orientation val="minMax"/>
        </c:scaling>
        <c:delete val="0"/>
        <c:axPos val="l"/>
        <c:majorGridlines>
          <c:spPr>
            <a:ln w="9360">
              <a:solidFill>
                <a:srgbClr val="878787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p>
            <a:pPr>
              <a:defRPr sz="1000" spc="-1">
                <a:solidFill>
                  <a:srgbClr val="000000"/>
                </a:solidFill>
                <a:latin typeface="Arial"/>
              </a:defRPr>
            </a:pPr>
          </a:p>
        </c:txPr>
        <c:crossAx val="82934106"/>
        <c:crosses val="autoZero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7D656B6-8375-4280-8C82-4734A4888838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E01FD2B-DD43-4AB3-8FC5-3C1F24893E2A}" type="slidenum">
              <a:rPr lang="en-US" sz="1200" spc="-1" strike="noStrike"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/>
          </a:p>
        </p:txBody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828800" y="257760"/>
            <a:ext cx="685764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828800" y="257760"/>
            <a:ext cx="685764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1735560" y="165780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828800" y="257760"/>
            <a:ext cx="685764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402228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5816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402228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609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SC012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BDD55EE3-41F6-4522-A0AD-948554E3D576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CD4FF371-1CDC-4BC1-92DC-1DCD122D774E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28800" y="257760"/>
            <a:ext cx="6857640" cy="6854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5816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/>
          </a:p>
          <a:p>
            <a:pPr lvl="2" marL="1143000" indent="-228240">
              <a:lnSpc>
                <a:spcPct val="100000"/>
              </a:lnSpc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/>
          </a:p>
          <a:p>
            <a:pPr lvl="3" marL="1600200" indent="-228240">
              <a:lnSpc>
                <a:spcPct val="100000"/>
              </a:lnSpc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/>
          </a:p>
          <a:p>
            <a:pPr lvl="4" marL="2057400" indent="-228240">
              <a:lnSpc>
                <a:spcPct val="100000"/>
              </a:lnSpc>
              <a:buFont typeface="StarSymbol"/>
              <a:buChar char="»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082E5AAB-1B7F-4EEA-9145-61EFF8EB117E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/>
          </a:p>
        </p:txBody>
      </p:sp>
      <p:sp>
        <p:nvSpPr>
          <p:cNvPr id="84" name="Line 6"/>
          <p:cNvSpPr/>
          <p:nvPr/>
        </p:nvSpPr>
        <p:spPr>
          <a:xfrm>
            <a:off x="1824840" y="1048320"/>
            <a:ext cx="67820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2895480" y="1139400"/>
            <a:ext cx="5790960" cy="4568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/>
          </a:p>
          <a:p>
            <a:pPr marL="343080" indent="-34272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deeplearningbook.org/" TargetMode="Externa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chart" Target="../charts/chart10.xml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andjelic.stefan10@gmail.com" TargetMode="External"/><Relationship Id="rId2" Type="http://schemas.openxmlformats.org/officeDocument/2006/relationships/hyperlink" Target="mailto:kondicm@uns.ac.rs" TargetMode="External"/><Relationship Id="rId3" Type="http://schemas.openxmlformats.org/officeDocument/2006/relationships/hyperlink" Target="mailto:ivanperic.info@gmail.com" TargetMode="Externa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8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chart" Target="../charts/chart11.xm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12.xml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mailto:jocicmarko@gmail.com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09480" y="5715000"/>
            <a:ext cx="7772040" cy="555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2017.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1219320" y="3124080"/>
            <a:ext cx="6400440" cy="68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Osnovi računarske inteligencije</a:t>
            </a:r>
            <a:endParaRPr/>
          </a:p>
        </p:txBody>
      </p:sp>
      <p:sp>
        <p:nvSpPr>
          <p:cNvPr id="127" name="Line 3"/>
          <p:cNvSpPr/>
          <p:nvPr/>
        </p:nvSpPr>
        <p:spPr>
          <a:xfrm>
            <a:off x="1981080" y="1295280"/>
            <a:ext cx="678168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"/>
          <p:cNvSpPr/>
          <p:nvPr/>
        </p:nvSpPr>
        <p:spPr>
          <a:xfrm>
            <a:off x="2666880" y="838080"/>
            <a:ext cx="6095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Katedra za informatiku, Fakultet tehničkih nauka Novi Sad</a:t>
            </a:r>
            <a:endParaRPr/>
          </a:p>
        </p:txBody>
      </p:sp>
      <p:sp>
        <p:nvSpPr>
          <p:cNvPr id="129" name="CustomShape 5"/>
          <p:cNvSpPr/>
          <p:nvPr/>
        </p:nvSpPr>
        <p:spPr>
          <a:xfrm>
            <a:off x="3144960" y="3886200"/>
            <a:ext cx="2336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Đorđe Obradović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189" name="TextShape 2"/>
          <p:cNvSpPr txBox="1"/>
          <p:nvPr/>
        </p:nvSpPr>
        <p:spPr>
          <a:xfrm>
            <a:off x="457200" y="1658160"/>
            <a:ext cx="8229240" cy="4970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1956. Prvi put definisan izraz 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Intelligence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Računari su mogli da rešavaju probleme iz algebre, dokazuju logičke teoreme.</a:t>
            </a: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 ranim 80’ godinama prošlog veka prvi komercijalni uspesi ekspertnih sistema.</a:t>
            </a: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Velike ekspanzija u 90’ godinama i početkom 21. veka. 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veliki napredak računarskih resursa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190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History of AI (90s and beyond)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7"/>
          <p:cNvSpPr/>
          <p:nvPr/>
        </p:nvSpPr>
        <p:spPr>
          <a:xfrm>
            <a:off x="3429000" y="1658160"/>
            <a:ext cx="5257440" cy="4970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1997. Deep Blue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–Garry Kasparov</a:t>
            </a:r>
            <a:endParaRPr/>
          </a:p>
          <a:p>
            <a:pPr marL="800280" indent="-342720">
              <a:lnSpc>
                <a:spcPct val="100000"/>
              </a:lnSpc>
            </a:pPr>
            <a:endParaRPr/>
          </a:p>
          <a:p>
            <a:pPr marL="8002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Blue je obrađivao 200 miliona pozicija  u sekundi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 Core 2 Duo CPU obrađuje oko 8 miliona pozicija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43040" indent="-285480">
              <a:lnSpc>
                <a:spcPct val="100000"/>
              </a:lnSpc>
            </a:pPr>
            <a:endParaRPr/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/>
        </p:blipFill>
        <p:spPr>
          <a:xfrm>
            <a:off x="228600" y="1905120"/>
            <a:ext cx="3048840" cy="4581000"/>
          </a:xfrm>
          <a:prstGeom prst="rect">
            <a:avLst/>
          </a:prstGeom>
          <a:ln>
            <a:noFill/>
          </a:ln>
        </p:spPr>
      </p:pic>
      <p:pic>
        <p:nvPicPr>
          <p:cNvPr id="203" name="Picture 2" descr=""/>
          <p:cNvPicPr/>
          <p:nvPr/>
        </p:nvPicPr>
        <p:blipFill>
          <a:blip r:embed="rId2"/>
          <a:stretch/>
        </p:blipFill>
        <p:spPr>
          <a:xfrm>
            <a:off x="7620120" y="5562720"/>
            <a:ext cx="1239840" cy="11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 (21. vek)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"/>
          <p:cNvSpPr/>
          <p:nvPr/>
        </p:nvSpPr>
        <p:spPr>
          <a:xfrm>
            <a:off x="685800" y="1658160"/>
            <a:ext cx="8000640" cy="4970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2005. Stanford robot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vozio automobil 131 milju  kroz pustinju</a:t>
            </a:r>
            <a:endParaRPr/>
          </a:p>
          <a:p>
            <a:pPr lvl="8" marL="40006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2010. Google driverless car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–vožnja po gradu bez incidenata!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8" marL="40006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2011 – danas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pokušaj legalizacije robota vozača u nekim državama USA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43040" indent="-285480">
              <a:lnSpc>
                <a:spcPct val="100000"/>
              </a:lnSpc>
            </a:pPr>
            <a:endParaRPr/>
          </a:p>
        </p:txBody>
      </p:sp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152280" y="3124080"/>
            <a:ext cx="4162680" cy="335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685800" y="1658160"/>
            <a:ext cx="8000640" cy="2151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2009. Netflix prize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 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algoritam za preporučivanje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$1M 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10% poboljšanje postojećeg algoritma</a:t>
            </a:r>
            <a:endParaRPr/>
          </a:p>
          <a:p>
            <a:pPr marL="800280" indent="-342720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43040" indent="-285480">
              <a:lnSpc>
                <a:spcPct val="100000"/>
              </a:lnSpc>
            </a:pPr>
            <a:endParaRPr/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1143000" y="5715000"/>
            <a:ext cx="735300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"/>
          <p:cNvSpPr/>
          <p:nvPr/>
        </p:nvSpPr>
        <p:spPr>
          <a:xfrm>
            <a:off x="228600" y="1676520"/>
            <a:ext cx="861012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2011. Watson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IBM ova mašina pobedila dva šampiona u jednom od poznatijih američkih kvizova.</a:t>
            </a:r>
            <a:endParaRPr/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4495680" y="2895480"/>
            <a:ext cx="4356360" cy="3190680"/>
          </a:xfrm>
          <a:prstGeom prst="rect">
            <a:avLst/>
          </a:prstGeom>
          <a:ln>
            <a:noFill/>
          </a:ln>
        </p:spPr>
      </p:pic>
      <p:sp>
        <p:nvSpPr>
          <p:cNvPr id="228" name="CustomShape 8"/>
          <p:cNvSpPr/>
          <p:nvPr/>
        </p:nvSpPr>
        <p:spPr>
          <a:xfrm>
            <a:off x="228600" y="2590920"/>
            <a:ext cx="4038120" cy="35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odgovara na pitanja postavljena prirodnim jezikom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200 miliona stranica podataka (4 TB diskovi)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nagrada $1 million za pobedu </a:t>
            </a: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/>
          </a:p>
          <a:p>
            <a:pPr marL="743040" indent="-285480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>
            <a:off x="228600" y="1676520"/>
            <a:ext cx="861012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decembar 2015. OpenAI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https://openai.com</a:t>
            </a:r>
            <a:endParaRPr/>
          </a:p>
        </p:txBody>
      </p:sp>
      <p:sp>
        <p:nvSpPr>
          <p:cNvPr id="236" name="CustomShape 8"/>
          <p:cNvSpPr/>
          <p:nvPr/>
        </p:nvSpPr>
        <p:spPr>
          <a:xfrm>
            <a:off x="228600" y="2590920"/>
            <a:ext cx="7635240" cy="21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Investicija 1B $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 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OpenAI Gym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	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       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https://gym.openai.com/</a:t>
            </a:r>
            <a:endParaRPr/>
          </a:p>
          <a:p>
            <a:pPr marL="743040" indent="-285480">
              <a:lnSpc>
                <a:spcPct val="100000"/>
              </a:lnSpc>
            </a:pPr>
            <a:endParaRPr/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6583680" y="1381320"/>
            <a:ext cx="2011680" cy="20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228600" y="1676520"/>
            <a:ext cx="861012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septembar 2016. The Partnership on AI 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https://www.partnershiponai.org</a:t>
            </a:r>
            <a:endParaRPr/>
          </a:p>
        </p:txBody>
      </p:sp>
      <p:sp>
        <p:nvSpPr>
          <p:cNvPr id="245" name="CustomShape 8"/>
          <p:cNvSpPr/>
          <p:nvPr/>
        </p:nvSpPr>
        <p:spPr>
          <a:xfrm>
            <a:off x="228600" y="2590920"/>
            <a:ext cx="7635240" cy="259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 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Amazon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Facebook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Google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IBM</a:t>
            </a:r>
            <a:endParaRPr/>
          </a:p>
          <a:p>
            <a:pPr lvl="1" marL="8002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Microsoft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računarske inteligencije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Odlučivanje, rešavanje problema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 za zaključivanje korak po korak 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rešavanje slagalica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igranje logičkih igara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248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Picture 6" descr=""/>
          <p:cNvPicPr/>
          <p:nvPr/>
        </p:nvPicPr>
        <p:blipFill>
          <a:blip r:embed="rId1"/>
          <a:stretch/>
        </p:blipFill>
        <p:spPr>
          <a:xfrm>
            <a:off x="5867280" y="4191120"/>
            <a:ext cx="2904120" cy="25142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Reprezentacija znanja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Mnogi problemi zahtevaju prikupljanje i skladištenje odnosno reprezentaciju znanja u obliku pogodnom za mašinsko korišćenje.</a:t>
            </a:r>
            <a:endParaRPr/>
          </a:p>
          <a:p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6324480" y="3657600"/>
            <a:ext cx="248796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63" name="TextShape 2"/>
          <p:cNvSpPr txBox="1"/>
          <p:nvPr/>
        </p:nvSpPr>
        <p:spPr>
          <a:xfrm>
            <a:off x="457200" y="1658160"/>
            <a:ext cx="8229240" cy="237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Planiranje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Inteligentni agenti moraju da posavljaju ciljeve i da ih realizuju. Za ove zadatke poterbno je posedovati mogućnost predviđanja ponašanja kako bi se planiranje pravilno odredilo. </a:t>
            </a:r>
            <a:endParaRPr/>
          </a:p>
          <a:p>
            <a:endParaRPr/>
          </a:p>
        </p:txBody>
      </p:sp>
      <p:sp>
        <p:nvSpPr>
          <p:cNvPr id="264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Picture 9" descr=""/>
          <p:cNvPicPr/>
          <p:nvPr/>
        </p:nvPicPr>
        <p:blipFill>
          <a:blip r:embed="rId1"/>
          <a:stretch/>
        </p:blipFill>
        <p:spPr>
          <a:xfrm>
            <a:off x="6324480" y="4114800"/>
            <a:ext cx="2437920" cy="24379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828800" y="257760"/>
            <a:ext cx="52570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Materijali i literatura</a:t>
            </a:r>
            <a:endParaRPr/>
          </a:p>
        </p:txBody>
      </p:sp>
      <p:sp>
        <p:nvSpPr>
          <p:cNvPr id="131" name="CustomShape 2"/>
          <p:cNvSpPr/>
          <p:nvPr/>
        </p:nvSpPr>
        <p:spPr>
          <a:xfrm>
            <a:off x="457200" y="169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Materijali: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https://github.com/ftn-ai-lab/ori-2017-e2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Stuart J. Russell, Peter Norvig, 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inteligence: A Modern Approach”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Ian Goodfellow</a:t>
            </a:r>
            <a:endParaRPr/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http://www.deeplearningbook.org/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http://cs231n.github.io/convolutional-networks/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Picture 2" descr=""/>
          <p:cNvPicPr/>
          <p:nvPr/>
        </p:nvPicPr>
        <p:blipFill>
          <a:blip r:embed="rId2"/>
          <a:stretch/>
        </p:blipFill>
        <p:spPr>
          <a:xfrm>
            <a:off x="6095880" y="1066680"/>
            <a:ext cx="2590560" cy="32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31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</p:txBody>
      </p:sp>
      <p:sp>
        <p:nvSpPr>
          <p:cNvPr id="271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 – mačinsko učenje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cilj učenja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</a:t>
            </a:r>
            <a:endParaRPr/>
          </a:p>
        </p:txBody>
      </p:sp>
      <p:sp>
        <p:nvSpPr>
          <p:cNvPr id="272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5943600" y="4038480"/>
            <a:ext cx="2571480" cy="246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279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Računarsko razumevanje prirodnih jezika (Natural language processing)</a:t>
            </a:r>
            <a:endParaRPr/>
          </a:p>
          <a:p>
            <a:endParaRPr/>
          </a:p>
        </p:txBody>
      </p:sp>
      <p:sp>
        <p:nvSpPr>
          <p:cNvPr id="280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5029200" y="4419720"/>
            <a:ext cx="353340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Problems of AI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2438280" y="0"/>
            <a:ext cx="4723920" cy="67618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294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533520" y="1905120"/>
            <a:ext cx="3126960" cy="4475880"/>
          </a:xfrm>
          <a:prstGeom prst="rect">
            <a:avLst/>
          </a:prstGeom>
          <a:ln w="9360">
            <a:noFill/>
          </a:ln>
        </p:spPr>
      </p:pic>
      <p:sp>
        <p:nvSpPr>
          <p:cNvPr id="300" name="CustomShape 7"/>
          <p:cNvSpPr/>
          <p:nvPr/>
        </p:nvSpPr>
        <p:spPr>
          <a:xfrm>
            <a:off x="4495680" y="1927080"/>
            <a:ext cx="3428640" cy="444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MESSAGE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SERVES TO PROVE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HOW OUR MIND CAN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 AMAZING THINGS!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IMPRESSIVE THINGS!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THE BEGINNING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IT WAS HARD BUT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NOW, ON THIS LINE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YOUR MIND IS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READING IT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AUTOMATICALLY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WITH OUT EVEN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THINKING ABOUT IT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endParaRPr/>
          </a:p>
        </p:txBody>
      </p:sp>
      <p:sp>
        <p:nvSpPr>
          <p:cNvPr id="301" name="CustomShape 8"/>
          <p:cNvSpPr/>
          <p:nvPr/>
        </p:nvSpPr>
        <p:spPr>
          <a:xfrm>
            <a:off x="380880" y="1828800"/>
            <a:ext cx="3504960" cy="46479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9"/>
          <p:cNvSpPr/>
          <p:nvPr/>
        </p:nvSpPr>
        <p:spPr>
          <a:xfrm>
            <a:off x="4419720" y="1905120"/>
            <a:ext cx="3504960" cy="46479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Kretanje i manipulacija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Robotika je oblast u kojoj se RI veoma kortisti u problemima navigacije, istraživanja prostora, upravljanjem i predikcijom ponašanja.</a:t>
            </a:r>
            <a:endParaRPr/>
          </a:p>
          <a:p>
            <a:endParaRPr/>
          </a:p>
        </p:txBody>
      </p:sp>
      <p:sp>
        <p:nvSpPr>
          <p:cNvPr id="305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6553080" y="441972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 RI (AI)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Percepcija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Mašinska percepcija je mogučnost korišćenja senzorskih informacija(kamere, mikrofona, sonara, radara i ostalih senzora) za izvođenje zaključaka</a:t>
            </a:r>
            <a:endParaRPr/>
          </a:p>
          <a:p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Picture 9" descr=""/>
          <p:cNvPicPr/>
          <p:nvPr/>
        </p:nvPicPr>
        <p:blipFill>
          <a:blip r:embed="rId1"/>
          <a:stretch/>
        </p:blipFill>
        <p:spPr>
          <a:xfrm>
            <a:off x="5715000" y="3657600"/>
            <a:ext cx="3047760" cy="3047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1752480"/>
            <a:ext cx="8229240" cy="4431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 to sve radi?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 ljudi obavljaju inteligentne poslove?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li je moguće iskoristi ta iskustva u radu mašina?</a:t>
            </a:r>
            <a:endParaRPr/>
          </a:p>
          <a:p>
            <a:pPr lvl="1" marL="743040" indent="-285480">
              <a:lnSpc>
                <a:spcPct val="100000"/>
              </a:lnSpc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Kako?</a:t>
            </a:r>
            <a:endParaRPr/>
          </a:p>
        </p:txBody>
      </p:sp>
      <p:sp>
        <p:nvSpPr>
          <p:cNvPr id="320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7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326" name="Picture 4" descr=""/>
          <p:cNvPicPr/>
          <p:nvPr/>
        </p:nvPicPr>
        <p:blipFill>
          <a:blip r:embed="rId1"/>
          <a:stretch/>
        </p:blipFill>
        <p:spPr>
          <a:xfrm>
            <a:off x="6019920" y="3809880"/>
            <a:ext cx="2895120" cy="2895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28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Probajte da rešite BRZO bez korišćenja kalkulatora: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</a:t>
            </a:r>
            <a:endParaRPr/>
          </a:p>
          <a:p>
            <a:endParaRPr/>
          </a:p>
        </p:txBody>
      </p:sp>
      <p:sp>
        <p:nvSpPr>
          <p:cNvPr id="329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5" descr=""/>
          <p:cNvPicPr/>
          <p:nvPr/>
        </p:nvPicPr>
        <p:blipFill>
          <a:blip r:embed="rId1"/>
          <a:stretch/>
        </p:blipFill>
        <p:spPr>
          <a:xfrm>
            <a:off x="1371600" y="2895480"/>
            <a:ext cx="1822320" cy="609120"/>
          </a:xfrm>
          <a:prstGeom prst="rect">
            <a:avLst/>
          </a:prstGeom>
          <a:ln>
            <a:noFill/>
          </a:ln>
        </p:spPr>
      </p:pic>
      <p:sp>
        <p:nvSpPr>
          <p:cNvPr id="332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Picture 8" descr=""/>
          <p:cNvPicPr/>
          <p:nvPr/>
        </p:nvPicPr>
        <p:blipFill>
          <a:blip r:embed="rId2"/>
          <a:stretch/>
        </p:blipFill>
        <p:spPr>
          <a:xfrm>
            <a:off x="1295280" y="4419720"/>
            <a:ext cx="2285640" cy="992880"/>
          </a:xfrm>
          <a:prstGeom prst="rect">
            <a:avLst/>
          </a:prstGeom>
          <a:ln>
            <a:noFill/>
          </a:ln>
        </p:spPr>
      </p:pic>
      <p:sp>
        <p:nvSpPr>
          <p:cNvPr id="335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Ako se automobil kreće brzinom od 61.34 km/h, za koliko minuta će preći 30 km?</a:t>
            </a:r>
            <a:endParaRPr/>
          </a:p>
          <a:p>
            <a:endParaRPr/>
          </a:p>
        </p:txBody>
      </p:sp>
      <p:sp>
        <p:nvSpPr>
          <p:cNvPr id="338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57200" y="1658160"/>
            <a:ext cx="8229240" cy="146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li mi za ove poslove koristimo neke prečice?</a:t>
            </a: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 primer.. </a:t>
            </a:r>
            <a:endParaRPr/>
          </a:p>
          <a:p>
            <a:endParaRPr/>
          </a:p>
        </p:txBody>
      </p:sp>
      <p:sp>
        <p:nvSpPr>
          <p:cNvPr id="345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Picture 1" descr=""/>
          <p:cNvPicPr/>
          <p:nvPr/>
        </p:nvPicPr>
        <p:blipFill>
          <a:blip r:embed="rId1"/>
          <a:stretch/>
        </p:blipFill>
        <p:spPr>
          <a:xfrm>
            <a:off x="2362320" y="4191120"/>
            <a:ext cx="1761120" cy="533160"/>
          </a:xfrm>
          <a:prstGeom prst="rect">
            <a:avLst/>
          </a:prstGeom>
          <a:ln>
            <a:noFill/>
          </a:ln>
        </p:spPr>
      </p:pic>
      <p:sp>
        <p:nvSpPr>
          <p:cNvPr id="347" name="CustomShape 4"/>
          <p:cNvSpPr/>
          <p:nvPr/>
        </p:nvSpPr>
        <p:spPr>
          <a:xfrm>
            <a:off x="0" y="127620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6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Picture 5" descr=""/>
          <p:cNvPicPr/>
          <p:nvPr/>
        </p:nvPicPr>
        <p:blipFill>
          <a:blip r:embed="rId2"/>
          <a:stretch/>
        </p:blipFill>
        <p:spPr>
          <a:xfrm>
            <a:off x="5257800" y="4038480"/>
            <a:ext cx="18223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828800" y="257760"/>
            <a:ext cx="68572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Nastavnici i materijali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366480" y="1658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doc. dr Đorđe Obradović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obradovic.djordje@gmail.com</a:t>
            </a:r>
            <a:endParaRPr/>
          </a:p>
          <a:p>
            <a:pPr lvl="1" marL="743040" indent="-285120">
              <a:lnSpc>
                <a:spcPct val="100000"/>
              </a:lnSpc>
              <a:buFont typeface="Symbol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doc. dr Vuk Malbaša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vmalbasa@gmail.com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</a:pPr>
            <a:endParaRPr/>
          </a:p>
        </p:txBody>
      </p:sp>
      <p:sp>
        <p:nvSpPr>
          <p:cNvPr id="140" name="CustomShape 3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5"/>
          <p:cNvSpPr/>
          <p:nvPr/>
        </p:nvSpPr>
        <p:spPr>
          <a:xfrm>
            <a:off x="0" y="138096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6"/>
          <p:cNvSpPr/>
          <p:nvPr/>
        </p:nvSpPr>
        <p:spPr>
          <a:xfrm>
            <a:off x="0" y="0"/>
            <a:ext cx="91432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"/>
          <p:cNvSpPr/>
          <p:nvPr/>
        </p:nvSpPr>
        <p:spPr>
          <a:xfrm>
            <a:off x="0" y="1943280"/>
            <a:ext cx="914328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5760720" y="1257840"/>
            <a:ext cx="1942560" cy="19425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6035040" y="4037040"/>
            <a:ext cx="1904760" cy="172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52" name="TextShape 2"/>
          <p:cNvSpPr txBox="1"/>
          <p:nvPr/>
        </p:nvSpPr>
        <p:spPr>
          <a:xfrm>
            <a:off x="457200" y="1658160"/>
            <a:ext cx="8229240" cy="146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ili</a:t>
            </a:r>
            <a:endParaRPr/>
          </a:p>
          <a:p>
            <a:endParaRPr/>
          </a:p>
        </p:txBody>
      </p:sp>
      <p:sp>
        <p:nvSpPr>
          <p:cNvPr id="353" name="TextShape 3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sp>
        <p:nvSpPr>
          <p:cNvPr id="354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5"/>
          <p:cNvSpPr/>
          <p:nvPr/>
        </p:nvSpPr>
        <p:spPr>
          <a:xfrm>
            <a:off x="0" y="127620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Picture 4" descr=""/>
          <p:cNvPicPr/>
          <p:nvPr/>
        </p:nvPicPr>
        <p:blipFill>
          <a:blip r:embed="rId1"/>
          <a:stretch/>
        </p:blipFill>
        <p:spPr>
          <a:xfrm>
            <a:off x="4191120" y="4572000"/>
            <a:ext cx="3123720" cy="903960"/>
          </a:xfrm>
          <a:prstGeom prst="rect">
            <a:avLst/>
          </a:prstGeom>
          <a:ln>
            <a:noFill/>
          </a:ln>
        </p:spPr>
      </p:pic>
      <p:sp>
        <p:nvSpPr>
          <p:cNvPr id="358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Picture 8" descr=""/>
          <p:cNvPicPr/>
          <p:nvPr/>
        </p:nvPicPr>
        <p:blipFill>
          <a:blip r:embed="rId2"/>
          <a:stretch/>
        </p:blipFill>
        <p:spPr>
          <a:xfrm>
            <a:off x="1371600" y="3429000"/>
            <a:ext cx="2285640" cy="99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457200" y="1658160"/>
            <a:ext cx="8229240" cy="4894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Ako mi možemo da koristimo prečice da li možemo da napravimo programe koji umeju da koriste prečice?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Aproksimacija: U realnim primenama često je udaljenost od 16cm gotovo identična kao 16.01cm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2" name="TextShape 3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64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sp>
        <p:nvSpPr>
          <p:cNvPr id="365" name="CustomShape 3"/>
          <p:cNvSpPr/>
          <p:nvPr/>
        </p:nvSpPr>
        <p:spPr>
          <a:xfrm>
            <a:off x="5121000" y="1676520"/>
            <a:ext cx="264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Koji je datum na slici 2.?</a:t>
            </a:r>
            <a:endParaRPr/>
          </a:p>
        </p:txBody>
      </p:sp>
      <p:pic>
        <p:nvPicPr>
          <p:cNvPr id="366" name="Picture 3" descr=""/>
          <p:cNvPicPr/>
          <p:nvPr/>
        </p:nvPicPr>
        <p:blipFill>
          <a:blip r:embed="rId1"/>
          <a:stretch/>
        </p:blipFill>
        <p:spPr>
          <a:xfrm>
            <a:off x="685800" y="2895480"/>
            <a:ext cx="2685600" cy="215244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4"/>
          <p:cNvSpPr/>
          <p:nvPr/>
        </p:nvSpPr>
        <p:spPr>
          <a:xfrm>
            <a:off x="769320" y="1905120"/>
            <a:ext cx="324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Koliko trouglova ima na slici 1.</a:t>
            </a:r>
            <a:endParaRPr/>
          </a:p>
        </p:txBody>
      </p:sp>
      <p:pic>
        <p:nvPicPr>
          <p:cNvPr id="368" name="Picture 4" descr=""/>
          <p:cNvPicPr/>
          <p:nvPr/>
        </p:nvPicPr>
        <p:blipFill>
          <a:blip r:embed="rId2"/>
          <a:stretch/>
        </p:blipFill>
        <p:spPr>
          <a:xfrm>
            <a:off x="5943600" y="4267080"/>
            <a:ext cx="1871280" cy="1891440"/>
          </a:xfrm>
          <a:prstGeom prst="rect">
            <a:avLst/>
          </a:prstGeom>
          <a:ln w="9360">
            <a:noFill/>
          </a:ln>
        </p:spPr>
      </p:pic>
      <p:sp>
        <p:nvSpPr>
          <p:cNvPr id="369" name="CustomShape 5"/>
          <p:cNvSpPr/>
          <p:nvPr/>
        </p:nvSpPr>
        <p:spPr>
          <a:xfrm>
            <a:off x="5052240" y="3809880"/>
            <a:ext cx="3831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li je na slici 3. kuća ili automobil?</a:t>
            </a:r>
            <a:endParaRPr/>
          </a:p>
        </p:txBody>
      </p:sp>
      <p:pic>
        <p:nvPicPr>
          <p:cNvPr id="370" name="Picture 5" descr=""/>
          <p:cNvPicPr/>
          <p:nvPr/>
        </p:nvPicPr>
        <p:blipFill>
          <a:blip r:embed="rId3"/>
          <a:stretch/>
        </p:blipFill>
        <p:spPr>
          <a:xfrm>
            <a:off x="5943600" y="2057400"/>
            <a:ext cx="2688480" cy="1323720"/>
          </a:xfrm>
          <a:prstGeom prst="rect">
            <a:avLst/>
          </a:prstGeom>
          <a:ln w="9360">
            <a:noFill/>
          </a:ln>
        </p:spPr>
      </p:pic>
      <p:sp>
        <p:nvSpPr>
          <p:cNvPr id="371" name="CustomShape 6"/>
          <p:cNvSpPr/>
          <p:nvPr/>
        </p:nvSpPr>
        <p:spPr>
          <a:xfrm>
            <a:off x="1453680" y="510552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Slika 1.</a:t>
            </a:r>
            <a:endParaRPr/>
          </a:p>
        </p:txBody>
      </p:sp>
      <p:sp>
        <p:nvSpPr>
          <p:cNvPr id="372" name="CustomShape 7"/>
          <p:cNvSpPr/>
          <p:nvPr/>
        </p:nvSpPr>
        <p:spPr>
          <a:xfrm>
            <a:off x="6482880" y="617220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Slika 3.</a:t>
            </a:r>
            <a:endParaRPr/>
          </a:p>
        </p:txBody>
      </p:sp>
      <p:sp>
        <p:nvSpPr>
          <p:cNvPr id="373" name="CustomShape 8"/>
          <p:cNvSpPr/>
          <p:nvPr/>
        </p:nvSpPr>
        <p:spPr>
          <a:xfrm>
            <a:off x="7092360" y="33526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Slika 2.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75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pic>
        <p:nvPicPr>
          <p:cNvPr id="376" name="Picture 2" descr=""/>
          <p:cNvPicPr/>
          <p:nvPr/>
        </p:nvPicPr>
        <p:blipFill>
          <a:blip r:embed="rId1"/>
          <a:stretch/>
        </p:blipFill>
        <p:spPr>
          <a:xfrm>
            <a:off x="762120" y="2514600"/>
            <a:ext cx="2752200" cy="2752200"/>
          </a:xfrm>
          <a:prstGeom prst="rect">
            <a:avLst/>
          </a:prstGeom>
          <a:ln w="9360"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3913920" y="3200400"/>
            <a:ext cx="47455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Organizujte geometrijske oblika sa slike tako 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 zauzimaju najmanju površinu.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Dozvoljene operacije su pomeranje i rotacija.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79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pic>
        <p:nvPicPr>
          <p:cNvPr id="380" name="Picture 3" descr=""/>
          <p:cNvPicPr/>
          <p:nvPr/>
        </p:nvPicPr>
        <p:blipFill>
          <a:blip r:embed="rId1"/>
          <a:stretch/>
        </p:blipFill>
        <p:spPr>
          <a:xfrm>
            <a:off x="304920" y="2895480"/>
            <a:ext cx="4177440" cy="2895120"/>
          </a:xfrm>
          <a:prstGeom prst="rect">
            <a:avLst/>
          </a:prstGeom>
          <a:ln w="9360"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4748760" y="2286000"/>
            <a:ext cx="3943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Koja grupa se najčešće pojavljuje na 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listi? Koliko puta?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83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Pronađi pet razlika</a:t>
            </a:r>
            <a:endParaRPr/>
          </a:p>
        </p:txBody>
      </p:sp>
      <p:pic>
        <p:nvPicPr>
          <p:cNvPr id="384" name="Picture 2" descr=""/>
          <p:cNvPicPr/>
          <p:nvPr/>
        </p:nvPicPr>
        <p:blipFill>
          <a:blip r:embed="rId1"/>
          <a:stretch/>
        </p:blipFill>
        <p:spPr>
          <a:xfrm>
            <a:off x="914400" y="1752480"/>
            <a:ext cx="7191000" cy="46000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86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prikazano na slici?</a:t>
            </a:r>
            <a:endParaRPr/>
          </a:p>
        </p:txBody>
      </p:sp>
      <p:pic>
        <p:nvPicPr>
          <p:cNvPr id="387" name="Picture 4" descr=""/>
          <p:cNvPicPr/>
          <p:nvPr/>
        </p:nvPicPr>
        <p:blipFill>
          <a:blip r:embed="rId1"/>
          <a:stretch/>
        </p:blipFill>
        <p:spPr>
          <a:xfrm>
            <a:off x="1676520" y="1981080"/>
            <a:ext cx="6019560" cy="376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sp>
        <p:nvSpPr>
          <p:cNvPr id="389" name="TextShape 2"/>
          <p:cNvSpPr txBox="1"/>
          <p:nvPr/>
        </p:nvSpPr>
        <p:spPr>
          <a:xfrm>
            <a:off x="2057400" y="1139400"/>
            <a:ext cx="662904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r">
              <a:lnSpc>
                <a:spcPct val="100000"/>
              </a:lnSpc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Koliko osoba se nalazi na slici?</a:t>
            </a:r>
            <a:endParaRPr/>
          </a:p>
        </p:txBody>
      </p:sp>
      <p:pic>
        <p:nvPicPr>
          <p:cNvPr id="390" name="Picture 3" descr=""/>
          <p:cNvPicPr/>
          <p:nvPr/>
        </p:nvPicPr>
        <p:blipFill>
          <a:blip r:embed="rId1"/>
          <a:stretch/>
        </p:blipFill>
        <p:spPr>
          <a:xfrm>
            <a:off x="1295280" y="1752480"/>
            <a:ext cx="6552720" cy="4914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Motivacija</a:t>
            </a:r>
            <a:endParaRPr/>
          </a:p>
        </p:txBody>
      </p:sp>
      <p:graphicFrame>
        <p:nvGraphicFramePr>
          <p:cNvPr id="392" name="Table 2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5588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sp>
        <p:nvSpPr>
          <p:cNvPr id="393" name="CustomShape 3"/>
          <p:cNvSpPr/>
          <p:nvPr/>
        </p:nvSpPr>
        <p:spPr>
          <a:xfrm>
            <a:off x="3581280" y="2286000"/>
            <a:ext cx="46479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Ako znamo da se sistem ponašao po zakonitostima opisanim tabelom, da li možemo sa određenom sigurnošću da kažemo kolika će vrednost biti za x=0.65?      </a:t>
            </a:r>
            <a:endParaRPr/>
          </a:p>
        </p:txBody>
      </p:sp>
      <p:sp>
        <p:nvSpPr>
          <p:cNvPr id="394" name="CustomShape 4"/>
          <p:cNvSpPr/>
          <p:nvPr/>
        </p:nvSpPr>
        <p:spPr>
          <a:xfrm>
            <a:off x="5181480" y="4191120"/>
            <a:ext cx="1294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f(0.65)=?</a:t>
            </a:r>
            <a:endParaRPr/>
          </a:p>
        </p:txBody>
      </p:sp>
      <p:sp>
        <p:nvSpPr>
          <p:cNvPr id="395" name="CustomShape 5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  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397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graphicFrame>
        <p:nvGraphicFramePr>
          <p:cNvPr id="398" name="Table 3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" name="Chart 8"/>
          <p:cNvGraphicFramePr/>
          <p:nvPr/>
        </p:nvGraphicFramePr>
        <p:xfrm>
          <a:off x="2819520" y="1981080"/>
          <a:ext cx="6095520" cy="41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0" name="CustomShape 4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560" y="1658160"/>
            <a:ext cx="43426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Stefan Anđelić</a:t>
            </a:r>
            <a:endParaRPr/>
          </a:p>
          <a:p>
            <a:pPr lvl="1" marL="743040" indent="-28512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stefan.andjelic@</a:t>
            </a: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Dragan Vidaković</a:t>
            </a:r>
            <a:endParaRPr/>
          </a:p>
          <a:p>
            <a:pPr lvl="1" marL="743040" indent="-28512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vdragan@uns.ac.rs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Miroslav Kondić</a:t>
            </a:r>
            <a:endParaRPr/>
          </a:p>
          <a:p>
            <a:pPr lvl="1" marL="743040" indent="-28512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kondicm@uns.ac.rs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Ivan Perić</a:t>
            </a:r>
            <a:endParaRPr/>
          </a:p>
          <a:p>
            <a:pPr lvl="1" marL="743040" indent="-285120">
              <a:lnSpc>
                <a:spcPct val="100000"/>
              </a:lnSpc>
              <a:buClr>
                <a:srgbClr val="009999"/>
              </a:buClr>
              <a:buFont typeface="Symbol"/>
              <a:buChar char=""/>
            </a:pP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ivanperic@</a:t>
            </a:r>
            <a:r>
              <a:rPr lang="en-US" sz="20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uns.ac.rs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8" name="Picture 4" descr=""/>
          <p:cNvPicPr/>
          <p:nvPr/>
        </p:nvPicPr>
        <p:blipFill>
          <a:blip r:embed="rId4"/>
          <a:stretch/>
        </p:blipFill>
        <p:spPr>
          <a:xfrm>
            <a:off x="5791680" y="39625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49" name="Picture 5" descr=""/>
          <p:cNvPicPr/>
          <p:nvPr/>
        </p:nvPicPr>
        <p:blipFill>
          <a:blip r:embed="rId5"/>
          <a:stretch/>
        </p:blipFill>
        <p:spPr>
          <a:xfrm>
            <a:off x="5791680" y="5172480"/>
            <a:ext cx="1218600" cy="1247760"/>
          </a:xfrm>
          <a:prstGeom prst="rect">
            <a:avLst/>
          </a:prstGeom>
          <a:ln>
            <a:noFill/>
          </a:ln>
        </p:spPr>
      </p:pic>
      <p:pic>
        <p:nvPicPr>
          <p:cNvPr id="150" name="Picture 1" descr=""/>
          <p:cNvPicPr/>
          <p:nvPr/>
        </p:nvPicPr>
        <p:blipFill>
          <a:blip r:embed="rId6"/>
          <a:stretch/>
        </p:blipFill>
        <p:spPr>
          <a:xfrm>
            <a:off x="5791680" y="1317240"/>
            <a:ext cx="1218600" cy="1428120"/>
          </a:xfrm>
          <a:prstGeom prst="rect">
            <a:avLst/>
          </a:prstGeom>
          <a:ln w="9360"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560320" y="457200"/>
            <a:ext cx="400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Nastavnici i materijali</a:t>
            </a:r>
            <a:endParaRPr/>
          </a:p>
        </p:txBody>
      </p:sp>
      <p:pic>
        <p:nvPicPr>
          <p:cNvPr id="152" name="" descr=""/>
          <p:cNvPicPr/>
          <p:nvPr/>
        </p:nvPicPr>
        <p:blipFill>
          <a:blip r:embed="rId7"/>
          <a:stretch/>
        </p:blipFill>
        <p:spPr>
          <a:xfrm>
            <a:off x="5783760" y="2707200"/>
            <a:ext cx="1226520" cy="130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graphicFrame>
        <p:nvGraphicFramePr>
          <p:cNvPr id="403" name="Table 3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" name="Chart 8"/>
          <p:cNvGraphicFramePr/>
          <p:nvPr/>
        </p:nvGraphicFramePr>
        <p:xfrm>
          <a:off x="2819520" y="1981080"/>
          <a:ext cx="6095520" cy="41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5" name="Line 4"/>
          <p:cNvSpPr/>
          <p:nvPr/>
        </p:nvSpPr>
        <p:spPr>
          <a:xfrm flipV="1">
            <a:off x="2895480" y="2133360"/>
            <a:ext cx="5486400" cy="3733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5"/>
          <p:cNvSpPr/>
          <p:nvPr/>
        </p:nvSpPr>
        <p:spPr>
          <a:xfrm>
            <a:off x="0" y="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Picture 1" descr=""/>
          <p:cNvPicPr/>
          <p:nvPr/>
        </p:nvPicPr>
        <p:blipFill>
          <a:blip r:embed="rId2"/>
          <a:stretch/>
        </p:blipFill>
        <p:spPr>
          <a:xfrm>
            <a:off x="6781680" y="1752480"/>
            <a:ext cx="1714320" cy="323640"/>
          </a:xfrm>
          <a:prstGeom prst="rect">
            <a:avLst/>
          </a:prstGeom>
          <a:ln>
            <a:noFill/>
          </a:ln>
        </p:spPr>
      </p:pic>
      <p:sp>
        <p:nvSpPr>
          <p:cNvPr id="408" name="CustomShape 6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10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graphicFrame>
        <p:nvGraphicFramePr>
          <p:cNvPr id="411" name="Table 3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sp>
        <p:nvSpPr>
          <p:cNvPr id="412" name="CustomShape 4"/>
          <p:cNvSpPr/>
          <p:nvPr/>
        </p:nvSpPr>
        <p:spPr>
          <a:xfrm>
            <a:off x="0" y="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Picture 1" descr=""/>
          <p:cNvPicPr/>
          <p:nvPr/>
        </p:nvPicPr>
        <p:blipFill>
          <a:blip r:embed="rId1"/>
          <a:stretch/>
        </p:blipFill>
        <p:spPr>
          <a:xfrm>
            <a:off x="4876920" y="3124080"/>
            <a:ext cx="1714320" cy="323640"/>
          </a:xfrm>
          <a:prstGeom prst="rect">
            <a:avLst/>
          </a:prstGeom>
          <a:ln>
            <a:noFill/>
          </a:ln>
        </p:spPr>
      </p:pic>
      <p:sp>
        <p:nvSpPr>
          <p:cNvPr id="414" name="CustomShape 5"/>
          <p:cNvSpPr/>
          <p:nvPr/>
        </p:nvSpPr>
        <p:spPr>
          <a:xfrm>
            <a:off x="4267080" y="228600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Šta se uči?</a:t>
            </a:r>
            <a:endParaRPr/>
          </a:p>
        </p:txBody>
      </p:sp>
      <p:sp>
        <p:nvSpPr>
          <p:cNvPr id="415" name="CustomShape 6"/>
          <p:cNvSpPr/>
          <p:nvPr/>
        </p:nvSpPr>
        <p:spPr>
          <a:xfrm>
            <a:off x="4191120" y="396252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Parametri modela</a:t>
            </a:r>
            <a:endParaRPr/>
          </a:p>
        </p:txBody>
      </p:sp>
      <p:sp>
        <p:nvSpPr>
          <p:cNvPr id="416" name="CustomShape 7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18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graphicFrame>
        <p:nvGraphicFramePr>
          <p:cNvPr id="419" name="Table 3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" name="Chart 8"/>
          <p:cNvGraphicFramePr/>
          <p:nvPr/>
        </p:nvGraphicFramePr>
        <p:xfrm>
          <a:off x="2819520" y="1981080"/>
          <a:ext cx="6095520" cy="41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1" name="Line 4"/>
          <p:cNvSpPr/>
          <p:nvPr/>
        </p:nvSpPr>
        <p:spPr>
          <a:xfrm flipV="1">
            <a:off x="2895480" y="2133360"/>
            <a:ext cx="5486400" cy="373392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Line 5"/>
          <p:cNvSpPr/>
          <p:nvPr/>
        </p:nvSpPr>
        <p:spPr>
          <a:xfrm flipV="1">
            <a:off x="5942520" y="3810600"/>
            <a:ext cx="1800" cy="2362320"/>
          </a:xfrm>
          <a:prstGeom prst="line">
            <a:avLst/>
          </a:prstGeom>
          <a:ln>
            <a:solidFill>
              <a:srgbClr val="00b050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Line 6"/>
          <p:cNvSpPr/>
          <p:nvPr/>
        </p:nvSpPr>
        <p:spPr>
          <a:xfrm>
            <a:off x="2971800" y="3809880"/>
            <a:ext cx="2971800" cy="1440"/>
          </a:xfrm>
          <a:prstGeom prst="line">
            <a:avLst/>
          </a:prstGeom>
          <a:ln>
            <a:solidFill>
              <a:srgbClr val="0070c0"/>
            </a:solidFill>
            <a:custDash>
              <a:ds d="4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4" name="Picture 1" descr=""/>
          <p:cNvPicPr/>
          <p:nvPr/>
        </p:nvPicPr>
        <p:blipFill>
          <a:blip r:embed="rId2"/>
          <a:stretch/>
        </p:blipFill>
        <p:spPr>
          <a:xfrm>
            <a:off x="4876920" y="3124080"/>
            <a:ext cx="1714320" cy="323640"/>
          </a:xfrm>
          <a:prstGeom prst="rect">
            <a:avLst/>
          </a:prstGeom>
          <a:ln>
            <a:noFill/>
          </a:ln>
        </p:spPr>
      </p:pic>
      <p:sp>
        <p:nvSpPr>
          <p:cNvPr id="425" name="CustomShape 7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  <p:graphicFrame>
        <p:nvGraphicFramePr>
          <p:cNvPr id="429" name="Table 4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30" name="Picture 3" descr=""/>
          <p:cNvPicPr/>
          <p:nvPr/>
        </p:nvPicPr>
        <p:blipFill>
          <a:blip r:embed="rId1"/>
          <a:stretch/>
        </p:blipFill>
        <p:spPr>
          <a:xfrm>
            <a:off x="4114800" y="3429000"/>
            <a:ext cx="894960" cy="323640"/>
          </a:xfrm>
          <a:prstGeom prst="rect">
            <a:avLst/>
          </a:prstGeom>
          <a:ln>
            <a:noFill/>
          </a:ln>
        </p:spPr>
      </p:pic>
      <p:pic>
        <p:nvPicPr>
          <p:cNvPr id="431" name="Picture 2" descr=""/>
          <p:cNvPicPr/>
          <p:nvPr/>
        </p:nvPicPr>
        <p:blipFill>
          <a:blip r:embed="rId2"/>
          <a:stretch/>
        </p:blipFill>
        <p:spPr>
          <a:xfrm>
            <a:off x="4114800" y="3809880"/>
            <a:ext cx="1037880" cy="323640"/>
          </a:xfrm>
          <a:prstGeom prst="rect">
            <a:avLst/>
          </a:prstGeom>
          <a:ln>
            <a:noFill/>
          </a:ln>
        </p:spPr>
      </p:pic>
      <p:pic>
        <p:nvPicPr>
          <p:cNvPr id="432" name="Picture 1" descr=""/>
          <p:cNvPicPr/>
          <p:nvPr/>
        </p:nvPicPr>
        <p:blipFill>
          <a:blip r:embed="rId3"/>
          <a:stretch/>
        </p:blipFill>
        <p:spPr>
          <a:xfrm>
            <a:off x="4114800" y="5410080"/>
            <a:ext cx="1952280" cy="323640"/>
          </a:xfrm>
          <a:prstGeom prst="rect">
            <a:avLst/>
          </a:prstGeom>
          <a:ln>
            <a:noFill/>
          </a:ln>
        </p:spPr>
      </p:pic>
      <p:sp>
        <p:nvSpPr>
          <p:cNvPr id="433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6"/>
          <p:cNvSpPr/>
          <p:nvPr/>
        </p:nvSpPr>
        <p:spPr>
          <a:xfrm>
            <a:off x="685800" y="78120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7"/>
          <p:cNvSpPr/>
          <p:nvPr/>
        </p:nvSpPr>
        <p:spPr>
          <a:xfrm>
            <a:off x="685800" y="1104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8"/>
          <p:cNvSpPr/>
          <p:nvPr/>
        </p:nvSpPr>
        <p:spPr>
          <a:xfrm>
            <a:off x="685800" y="1428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Picture 1" descr=""/>
          <p:cNvPicPr/>
          <p:nvPr/>
        </p:nvPicPr>
        <p:blipFill>
          <a:blip r:embed="rId4"/>
          <a:stretch/>
        </p:blipFill>
        <p:spPr>
          <a:xfrm>
            <a:off x="3809880" y="2362320"/>
            <a:ext cx="1714320" cy="323640"/>
          </a:xfrm>
          <a:prstGeom prst="rect">
            <a:avLst/>
          </a:prstGeom>
          <a:ln>
            <a:noFill/>
          </a:ln>
        </p:spPr>
      </p:pic>
      <p:sp>
        <p:nvSpPr>
          <p:cNvPr id="438" name="CustomShape 9"/>
          <p:cNvSpPr/>
          <p:nvPr/>
        </p:nvSpPr>
        <p:spPr>
          <a:xfrm>
            <a:off x="6019920" y="2362320"/>
            <a:ext cx="220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</a:t>
            </a:r>
            <a:endParaRPr/>
          </a:p>
        </p:txBody>
      </p:sp>
      <p:sp>
        <p:nvSpPr>
          <p:cNvPr id="439" name="CustomShape 10"/>
          <p:cNvSpPr/>
          <p:nvPr/>
        </p:nvSpPr>
        <p:spPr>
          <a:xfrm>
            <a:off x="5791320" y="3581280"/>
            <a:ext cx="220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parametri 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</a:t>
            </a:r>
            <a:endParaRPr/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41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sp>
        <p:nvSpPr>
          <p:cNvPr id="442" name="CustomShape 3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  <p:graphicFrame>
        <p:nvGraphicFramePr>
          <p:cNvPr id="443" name="Table 4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44" name="Picture 3" descr=""/>
          <p:cNvPicPr/>
          <p:nvPr/>
        </p:nvPicPr>
        <p:blipFill>
          <a:blip r:embed="rId1"/>
          <a:stretch/>
        </p:blipFill>
        <p:spPr>
          <a:xfrm>
            <a:off x="4114800" y="3429000"/>
            <a:ext cx="894960" cy="323640"/>
          </a:xfrm>
          <a:prstGeom prst="rect">
            <a:avLst/>
          </a:prstGeom>
          <a:ln>
            <a:noFill/>
          </a:ln>
        </p:spPr>
      </p:pic>
      <p:pic>
        <p:nvPicPr>
          <p:cNvPr id="445" name="Picture 2" descr=""/>
          <p:cNvPicPr/>
          <p:nvPr/>
        </p:nvPicPr>
        <p:blipFill>
          <a:blip r:embed="rId2"/>
          <a:stretch/>
        </p:blipFill>
        <p:spPr>
          <a:xfrm>
            <a:off x="4114800" y="3809880"/>
            <a:ext cx="1037880" cy="323640"/>
          </a:xfrm>
          <a:prstGeom prst="rect">
            <a:avLst/>
          </a:prstGeom>
          <a:ln>
            <a:noFill/>
          </a:ln>
        </p:spPr>
      </p:pic>
      <p:sp>
        <p:nvSpPr>
          <p:cNvPr id="446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6"/>
          <p:cNvSpPr/>
          <p:nvPr/>
        </p:nvSpPr>
        <p:spPr>
          <a:xfrm>
            <a:off x="685800" y="78120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7"/>
          <p:cNvSpPr/>
          <p:nvPr/>
        </p:nvSpPr>
        <p:spPr>
          <a:xfrm>
            <a:off x="685800" y="1104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>
            <a:off x="685800" y="1428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" descr=""/>
          <p:cNvPicPr/>
          <p:nvPr/>
        </p:nvPicPr>
        <p:blipFill>
          <a:blip r:embed="rId3"/>
          <a:stretch/>
        </p:blipFill>
        <p:spPr>
          <a:xfrm>
            <a:off x="3809880" y="2362320"/>
            <a:ext cx="1714320" cy="323640"/>
          </a:xfrm>
          <a:prstGeom prst="rect">
            <a:avLst/>
          </a:prstGeom>
          <a:ln>
            <a:noFill/>
          </a:ln>
        </p:spPr>
      </p:pic>
      <p:sp>
        <p:nvSpPr>
          <p:cNvPr id="451" name="CustomShape 9"/>
          <p:cNvSpPr/>
          <p:nvPr/>
        </p:nvSpPr>
        <p:spPr>
          <a:xfrm>
            <a:off x="6019920" y="2362320"/>
            <a:ext cx="220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</a:t>
            </a:r>
            <a:endParaRPr/>
          </a:p>
        </p:txBody>
      </p:sp>
      <p:sp>
        <p:nvSpPr>
          <p:cNvPr id="452" name="CustomShape 10"/>
          <p:cNvSpPr/>
          <p:nvPr/>
        </p:nvSpPr>
        <p:spPr>
          <a:xfrm>
            <a:off x="5791320" y="3581280"/>
            <a:ext cx="220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parametri model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</a:t>
            </a:r>
            <a:endParaRPr/>
          </a:p>
        </p:txBody>
      </p:sp>
      <p:sp>
        <p:nvSpPr>
          <p:cNvPr id="453" name="CustomShape 11"/>
          <p:cNvSpPr/>
          <p:nvPr/>
        </p:nvSpPr>
        <p:spPr>
          <a:xfrm>
            <a:off x="3505320" y="4648320"/>
            <a:ext cx="4495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Da li možemo da izmerimo koliko naš model odstupa u odnosu na realne podatke?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Učenje</a:t>
            </a:r>
            <a:endParaRPr/>
          </a:p>
        </p:txBody>
      </p:sp>
      <p:sp>
        <p:nvSpPr>
          <p:cNvPr id="455" name="CustomShape 2"/>
          <p:cNvSpPr/>
          <p:nvPr/>
        </p:nvSpPr>
        <p:spPr>
          <a:xfrm>
            <a:off x="6172200" y="1143000"/>
            <a:ext cx="2514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Nadgledano učenje      </a:t>
            </a:r>
            <a:endParaRPr/>
          </a:p>
        </p:txBody>
      </p:sp>
      <p:sp>
        <p:nvSpPr>
          <p:cNvPr id="456" name="CustomShape 3"/>
          <p:cNvSpPr/>
          <p:nvPr/>
        </p:nvSpPr>
        <p:spPr>
          <a:xfrm>
            <a:off x="1981080" y="1118880"/>
            <a:ext cx="251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Regresija      </a:t>
            </a:r>
            <a:endParaRPr/>
          </a:p>
        </p:txBody>
      </p:sp>
      <p:graphicFrame>
        <p:nvGraphicFramePr>
          <p:cNvPr id="457" name="Table 4"/>
          <p:cNvGraphicFramePr/>
          <p:nvPr/>
        </p:nvGraphicFramePr>
        <p:xfrm>
          <a:off x="533520" y="1752480"/>
          <a:ext cx="2133360" cy="4063680"/>
        </p:xfrm>
        <a:graphic>
          <a:graphicData uri="http://schemas.openxmlformats.org/drawingml/2006/table">
            <a:tbl>
              <a:tblPr/>
              <a:tblGrid>
                <a:gridCol w="1066680"/>
                <a:gridCol w="1066680"/>
              </a:tblGrid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0200">
                <a:tc>
                  <a:txBody>
                    <a:bodyPr lIns="0" rIns="0" tIns="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0" rIns="0" tIns="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pic>
        <p:nvPicPr>
          <p:cNvPr id="458" name="Picture 3" descr=""/>
          <p:cNvPicPr/>
          <p:nvPr/>
        </p:nvPicPr>
        <p:blipFill>
          <a:blip r:embed="rId1"/>
          <a:stretch/>
        </p:blipFill>
        <p:spPr>
          <a:xfrm>
            <a:off x="3200400" y="2362320"/>
            <a:ext cx="894960" cy="3236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"/>
          <p:cNvPicPr/>
          <p:nvPr/>
        </p:nvPicPr>
        <p:blipFill>
          <a:blip r:embed="rId2"/>
          <a:stretch/>
        </p:blipFill>
        <p:spPr>
          <a:xfrm>
            <a:off x="3200400" y="2743200"/>
            <a:ext cx="1037880" cy="323640"/>
          </a:xfrm>
          <a:prstGeom prst="rect">
            <a:avLst/>
          </a:prstGeom>
          <a:ln>
            <a:noFill/>
          </a:ln>
        </p:spPr>
      </p:pic>
      <p:sp>
        <p:nvSpPr>
          <p:cNvPr id="460" name="CustomShape 5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6"/>
          <p:cNvSpPr/>
          <p:nvPr/>
        </p:nvSpPr>
        <p:spPr>
          <a:xfrm>
            <a:off x="685800" y="78120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7"/>
          <p:cNvSpPr/>
          <p:nvPr/>
        </p:nvSpPr>
        <p:spPr>
          <a:xfrm>
            <a:off x="685800" y="1104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8"/>
          <p:cNvSpPr/>
          <p:nvPr/>
        </p:nvSpPr>
        <p:spPr>
          <a:xfrm>
            <a:off x="685800" y="142884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4" name="Picture 1" descr=""/>
          <p:cNvPicPr/>
          <p:nvPr/>
        </p:nvPicPr>
        <p:blipFill>
          <a:blip r:embed="rId3"/>
          <a:stretch/>
        </p:blipFill>
        <p:spPr>
          <a:xfrm>
            <a:off x="3048120" y="1905120"/>
            <a:ext cx="1714320" cy="323640"/>
          </a:xfrm>
          <a:prstGeom prst="rect">
            <a:avLst/>
          </a:prstGeom>
          <a:ln>
            <a:noFill/>
          </a:ln>
        </p:spPr>
      </p:pic>
      <p:graphicFrame>
        <p:nvGraphicFramePr>
          <p:cNvPr id="465" name="Table 9"/>
          <p:cNvGraphicFramePr/>
          <p:nvPr/>
        </p:nvGraphicFramePr>
        <p:xfrm>
          <a:off x="5029200" y="1617840"/>
          <a:ext cx="3580920" cy="5028840"/>
        </p:xfrm>
        <a:graphic>
          <a:graphicData uri="http://schemas.openxmlformats.org/drawingml/2006/table">
            <a:tbl>
              <a:tblPr/>
              <a:tblGrid>
                <a:gridCol w="895320"/>
                <a:gridCol w="895320"/>
                <a:gridCol w="895320"/>
                <a:gridCol w="895320"/>
              </a:tblGrid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x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f(x)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f'(x)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err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0.058281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0.343284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0.275703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0.067582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0.550656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1.587039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1.50664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0.080399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0.538601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1.555898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1.476503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0.079396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0.087211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0.433668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0.348028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0.085641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0.117667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0.515774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0.424168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0.091607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0.203467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0.716329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0.638668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0.077661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0.446211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1.300038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1.245528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0.05451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0.955659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2.522658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2.519148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0.00351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0.374082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1.137772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1.065205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0.072567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0.146301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0.571599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0.495753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0.075847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0.288751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0.9238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0.851878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0.071923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0.989864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2.65523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2.60466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0.05057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0.151557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0.586288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0.508893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0.077396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0.025311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0.218281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0.193278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0.025004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0.86762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2.370007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2.29905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0.070957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0.562132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1.583342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1.53533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0.048012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0.318969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0.958822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0.927423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0.031399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0.255098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0.854932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0.767745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0.087187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0.120021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0.522149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0.430053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0.092097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2.407153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2.3325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0.074653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0.331027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0.978695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0.957568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0.021128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0.529263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1.548055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1.453158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0.094897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0.371653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1.15502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1.059133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0.095887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0.516939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1.458587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1.422348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0.03624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0.698791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1.905378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1.876978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0.0284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0.357285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1.101552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1.023213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0.07834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0.737108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2.062021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1.97277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0.089251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0.803802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2.189029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2.139505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0.049524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0.590059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1.692535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1.605148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0.087387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166680">
                <a:tc>
                  <a:txBody>
                    <a:bodyPr lIns="6480" rIns="6480" tIns="64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0.493863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1.438413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1.364658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6480" rIns="6480" tIns="64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0.073756</a:t>
                      </a:r>
                      <a:endParaRPr/>
                    </a:p>
                  </a:txBody>
                  <a:tcPr marL="6480" marR="64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6" name="Table 10"/>
          <p:cNvGraphicFramePr/>
          <p:nvPr/>
        </p:nvGraphicFramePr>
        <p:xfrm>
          <a:off x="2971800" y="3886200"/>
          <a:ext cx="1980720" cy="914040"/>
        </p:xfrm>
        <a:graphic>
          <a:graphicData uri="http://schemas.openxmlformats.org/drawingml/2006/table">
            <a:tbl>
              <a:tblPr/>
              <a:tblGrid>
                <a:gridCol w="990360"/>
                <a:gridCol w="990360"/>
              </a:tblGrid>
              <a:tr h="45720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MEAN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0.065758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  <a:tr h="45720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STDEV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0.024982</a:t>
                      </a:r>
                      <a:endParaRPr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3f9f9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468" name="CustomShape 2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469" name="CustomShape 3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470" name="CustomShape 4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471" name="CustomShape 5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472" name="CustomShape 6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473" name="CustomShape 7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474" name="CustomShape 8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475" name="CustomShape 9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476" name="CustomShape 10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477" name="CustomShape 11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478" name="CustomShape 12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479" name="CustomShape 13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480" name="CustomShape 14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481" name="CustomShape 15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482" name="CustomShape 16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483" name="CustomShape 17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484" name="CustomShape 18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485" name="CustomShape 19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486" name="CustomShape 20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487" name="CustomShape 21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  <p:sp>
        <p:nvSpPr>
          <p:cNvPr id="488" name="CustomShape 22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489" name="CustomShape 2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490" name="CustomShape 2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491" name="CustomShape 2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492" name="CustomShape 2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493" name="Line 27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Line 28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Line 29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Line 30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Line 31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Line 32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33"/>
          <p:cNvSpPr/>
          <p:nvPr/>
        </p:nvSpPr>
        <p:spPr>
          <a:xfrm>
            <a:off x="5867280" y="4572000"/>
            <a:ext cx="136800" cy="1900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Line 34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Line 35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36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503" name="CustomShape 37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504" name="CustomShape 38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505" name="CustomShape 39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2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8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out">
                                      <p:cBhvr additive="repl">
                                        <p:cTn id="12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3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3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4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4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5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5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6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6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7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7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82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8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9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19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0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0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1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1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2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2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3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3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4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4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5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5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6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27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79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0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09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507" name="CustomShape 2"/>
          <p:cNvSpPr/>
          <p:nvPr/>
        </p:nvSpPr>
        <p:spPr>
          <a:xfrm>
            <a:off x="698760" y="4114800"/>
            <a:ext cx="952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508" name="CustomShape 3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509" name="CustomShape 4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510" name="CustomShape 5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511" name="CustomShape 6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512" name="CustomShape 7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513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514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515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516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517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518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519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520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52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24"/>
          <p:cNvSpPr/>
          <p:nvPr/>
        </p:nvSpPr>
        <p:spPr>
          <a:xfrm>
            <a:off x="1798920" y="3733920"/>
            <a:ext cx="13179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investicije,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trgovina,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nabavka,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krediti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osiguranja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preporučivanje</a:t>
            </a:r>
            <a:endParaRPr/>
          </a:p>
        </p:txBody>
      </p:sp>
      <p:sp>
        <p:nvSpPr>
          <p:cNvPr id="530" name="CustomShape 25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531" name="CustomShape 26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532" name="CustomShape 27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533" name="CustomShape 28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534" name="CustomShape 29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53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1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537" name="CustomShape 32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538" name="CustomShape 3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539" name="CustomShape 3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540" name="CustomShape 3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541" name="CustomShape 3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542" name="CustomShape 37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543" name="CustomShape 38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  <p:sp>
        <p:nvSpPr>
          <p:cNvPr id="544" name="CustomShape 39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545" name="CustomShape 40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1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2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26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31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3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4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7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35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547" name="CustomShape 2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548" name="CustomShape 3"/>
          <p:cNvSpPr/>
          <p:nvPr/>
        </p:nvSpPr>
        <p:spPr>
          <a:xfrm>
            <a:off x="698040" y="4770000"/>
            <a:ext cx="946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549" name="CustomShape 4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550" name="CustomShape 5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551" name="CustomShape 6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552" name="CustomShape 7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553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554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555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556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557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558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559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560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56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24"/>
          <p:cNvSpPr/>
          <p:nvPr/>
        </p:nvSpPr>
        <p:spPr>
          <a:xfrm>
            <a:off x="2558160" y="4191120"/>
            <a:ext cx="198252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industrijska proizvodnja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organizacija saobraćaja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upravljanje vozilima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mašinsko prevođenje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  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prirodnih jezika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kontrola kvaliteta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sinteza i analiza govora</a:t>
            </a:r>
            <a:endParaRPr/>
          </a:p>
        </p:txBody>
      </p:sp>
      <p:sp>
        <p:nvSpPr>
          <p:cNvPr id="570" name="CustomShape 25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571" name="CustomShape 26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572" name="CustomShape 27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573" name="CustomShape 28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574" name="CustomShape 29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57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31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577" name="CustomShape 32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578" name="CustomShape 3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579" name="CustomShape 3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580" name="CustomShape 3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581" name="CustomShape 3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582" name="CustomShape 37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583" name="CustomShape 38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  <p:sp>
        <p:nvSpPr>
          <p:cNvPr id="584" name="CustomShape 39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585" name="CustomShape 40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354" dur="indefinite" restart="never" nodeType="tmRoot">
          <p:childTnLst>
            <p:seq>
              <p:cTn id="355" dur="indefinite" nodeType="mainSeq">
                <p:childTnLst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6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6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0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8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8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39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587" name="CustomShape 2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588" name="CustomShape 3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589" name="CustomShape 4"/>
          <p:cNvSpPr/>
          <p:nvPr/>
        </p:nvSpPr>
        <p:spPr>
          <a:xfrm>
            <a:off x="684360" y="5196960"/>
            <a:ext cx="1688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590" name="CustomShape 5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591" name="CustomShape 6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592" name="CustomShape 7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593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594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595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596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597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598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599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600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601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24"/>
          <p:cNvSpPr/>
          <p:nvPr/>
        </p:nvSpPr>
        <p:spPr>
          <a:xfrm>
            <a:off x="2474280" y="4876920"/>
            <a:ext cx="21121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 ponašanja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strategijae i planiranje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interakcija čovek računar</a:t>
            </a:r>
            <a:endParaRPr/>
          </a:p>
        </p:txBody>
      </p:sp>
      <p:sp>
        <p:nvSpPr>
          <p:cNvPr id="610" name="CustomShape 25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611" name="CustomShape 26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612" name="CustomShape 27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613" name="CustomShape 28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614" name="CustomShape 29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615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31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617" name="CustomShape 32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618" name="CustomShape 3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619" name="CustomShape 3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620" name="CustomShape 3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621" name="CustomShape 3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622" name="CustomShape 37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623" name="CustomShape 38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  <p:sp>
        <p:nvSpPr>
          <p:cNvPr id="624" name="CustomShape 39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625" name="CustomShape 40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398" dur="indefinite" restart="never" nodeType="tmRoot">
          <p:childTnLst>
            <p:seq>
              <p:cTn id="399" dur="indefinite" nodeType="mainSeq">
                <p:childTnLst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04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0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1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19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24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29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5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41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57560" y="1658160"/>
            <a:ext cx="43426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Marko Jocić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pc="-1" strike="noStrike" u="sng">
                <a:solidFill>
                  <a:srgbClr val="009999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jocicmarko@gmail.com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360">
              <a:lnSpc>
                <a:spcPct val="100000"/>
              </a:lnSpc>
              <a:buFont typeface="Symbol"/>
              <a:buChar char="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2560320" y="457200"/>
            <a:ext cx="4003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Nastavnici i materijali</a:t>
            </a:r>
            <a:endParaRPr/>
          </a:p>
        </p:txBody>
      </p:sp>
      <p:pic>
        <p:nvPicPr>
          <p:cNvPr id="155" name="Picture 4" descr=""/>
          <p:cNvPicPr/>
          <p:nvPr/>
        </p:nvPicPr>
        <p:blipFill>
          <a:blip r:embed="rId2"/>
          <a:stretch/>
        </p:blipFill>
        <p:spPr>
          <a:xfrm>
            <a:off x="6492240" y="1737360"/>
            <a:ext cx="1447200" cy="152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627" name="CustomShape 2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628" name="CustomShape 3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629" name="CustomShape 4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630" name="CustomShape 5"/>
          <p:cNvSpPr/>
          <p:nvPr/>
        </p:nvSpPr>
        <p:spPr>
          <a:xfrm>
            <a:off x="701280" y="5623560"/>
            <a:ext cx="94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631" name="CustomShape 6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632" name="CustomShape 7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633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634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635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636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637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638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639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640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641" name="CustomShape 16"/>
          <p:cNvSpPr/>
          <p:nvPr/>
        </p:nvSpPr>
        <p:spPr>
          <a:xfrm>
            <a:off x="6734880" y="510552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642" name="CustomShape 17"/>
          <p:cNvSpPr/>
          <p:nvPr/>
        </p:nvSpPr>
        <p:spPr>
          <a:xfrm>
            <a:off x="6772680" y="54100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643" name="CustomShape 18"/>
          <p:cNvSpPr/>
          <p:nvPr/>
        </p:nvSpPr>
        <p:spPr>
          <a:xfrm>
            <a:off x="6742080" y="5666760"/>
            <a:ext cx="2206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Probabilističko rasuđivanje</a:t>
            </a:r>
            <a:endParaRPr/>
          </a:p>
        </p:txBody>
      </p:sp>
      <p:sp>
        <p:nvSpPr>
          <p:cNvPr id="644" name="CustomShape 19"/>
          <p:cNvSpPr/>
          <p:nvPr/>
        </p:nvSpPr>
        <p:spPr>
          <a:xfrm>
            <a:off x="6722280" y="6019920"/>
            <a:ext cx="1935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Evolutivno računarstvo</a:t>
            </a:r>
            <a:endParaRPr/>
          </a:p>
        </p:txBody>
      </p:sp>
      <p:sp>
        <p:nvSpPr>
          <p:cNvPr id="645" name="Line 20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Line 21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Line 22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Line 23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4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25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Line 26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Line 27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28"/>
          <p:cNvSpPr/>
          <p:nvPr/>
        </p:nvSpPr>
        <p:spPr>
          <a:xfrm>
            <a:off x="6730920" y="6324480"/>
            <a:ext cx="1816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Inteligencija mnoštva</a:t>
            </a:r>
            <a:endParaRPr/>
          </a:p>
        </p:txBody>
      </p:sp>
      <p:sp>
        <p:nvSpPr>
          <p:cNvPr id="654" name="CustomShape 29"/>
          <p:cNvSpPr/>
          <p:nvPr/>
        </p:nvSpPr>
        <p:spPr>
          <a:xfrm>
            <a:off x="2790000" y="5486400"/>
            <a:ext cx="1112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nega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obrazovanje</a:t>
            </a:r>
            <a:endParaRPr/>
          </a:p>
        </p:txBody>
      </p:sp>
      <p:sp>
        <p:nvSpPr>
          <p:cNvPr id="655" name="CustomShape 30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656" name="CustomShape 31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657" name="CustomShape 32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658" name="CustomShape 33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659" name="Line 34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35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661" name="CustomShape 36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662" name="CustomShape 37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663" name="CustomShape 38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664" name="CustomShape 39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442" dur="indefinite" restart="never" nodeType="tmRoot">
          <p:childTnLst>
            <p:seq>
              <p:cTn id="443" dur="indefinite" nodeType="mainSeq">
                <p:childTnLst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9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55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666" name="CustomShape 2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667" name="CustomShape 3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668" name="CustomShape 4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669" name="CustomShape 5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670" name="CustomShape 6"/>
          <p:cNvSpPr/>
          <p:nvPr/>
        </p:nvSpPr>
        <p:spPr>
          <a:xfrm>
            <a:off x="72900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671" name="CustomShape 7"/>
          <p:cNvSpPr/>
          <p:nvPr/>
        </p:nvSpPr>
        <p:spPr>
          <a:xfrm>
            <a:off x="735120" y="6477120"/>
            <a:ext cx="2019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672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673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674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675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676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677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678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679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680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4"/>
          <p:cNvSpPr/>
          <p:nvPr/>
        </p:nvSpPr>
        <p:spPr>
          <a:xfrm>
            <a:off x="2129400" y="5486400"/>
            <a:ext cx="25876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pretraživanje sa razumevanjem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kontrola pristupa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organizacija saobraćaja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 crawler</a:t>
            </a:r>
            <a:endParaRPr/>
          </a:p>
        </p:txBody>
      </p:sp>
      <p:sp>
        <p:nvSpPr>
          <p:cNvPr id="689" name="CustomShape 25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690" name="CustomShape 26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691" name="CustomShape 27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692" name="CustomShape 28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693" name="CustomShape 29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694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31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696" name="CustomShape 32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697" name="CustomShape 3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698" name="CustomShape 3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699" name="CustomShape 3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700" name="CustomShape 3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701" name="CustomShape 37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702" name="CustomShape 38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  <p:sp>
        <p:nvSpPr>
          <p:cNvPr id="703" name="CustomShape 39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704" name="CustomShape 40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456" dur="indefinite" restart="never" nodeType="tmRoot">
          <p:childTnLst>
            <p:seq>
              <p:cTn id="457" dur="indefinite" nodeType="mainSeq">
                <p:childTnLst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62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67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72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7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8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48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2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3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499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1229400" y="3352680"/>
            <a:ext cx="1094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PROBLEMI</a:t>
            </a:r>
            <a:endParaRPr/>
          </a:p>
        </p:txBody>
      </p:sp>
      <p:sp>
        <p:nvSpPr>
          <p:cNvPr id="706" name="CustomShape 2"/>
          <p:cNvSpPr/>
          <p:nvPr/>
        </p:nvSpPr>
        <p:spPr>
          <a:xfrm>
            <a:off x="753480" y="4114800"/>
            <a:ext cx="84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Finansije</a:t>
            </a:r>
            <a:endParaRPr/>
          </a:p>
        </p:txBody>
      </p:sp>
      <p:sp>
        <p:nvSpPr>
          <p:cNvPr id="707" name="CustomShape 3"/>
          <p:cNvSpPr/>
          <p:nvPr/>
        </p:nvSpPr>
        <p:spPr>
          <a:xfrm>
            <a:off x="747360" y="4770000"/>
            <a:ext cx="839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Robotika</a:t>
            </a:r>
            <a:endParaRPr/>
          </a:p>
        </p:txBody>
      </p:sp>
      <p:sp>
        <p:nvSpPr>
          <p:cNvPr id="708" name="CustomShape 4"/>
          <p:cNvSpPr/>
          <p:nvPr/>
        </p:nvSpPr>
        <p:spPr>
          <a:xfrm>
            <a:off x="744480" y="5196960"/>
            <a:ext cx="1505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Igre zabava sport</a:t>
            </a:r>
            <a:endParaRPr/>
          </a:p>
        </p:txBody>
      </p:sp>
      <p:sp>
        <p:nvSpPr>
          <p:cNvPr id="709" name="CustomShape 5"/>
          <p:cNvSpPr/>
          <p:nvPr/>
        </p:nvSpPr>
        <p:spPr>
          <a:xfrm>
            <a:off x="741960" y="5623560"/>
            <a:ext cx="85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Medicina</a:t>
            </a:r>
            <a:endParaRPr/>
          </a:p>
        </p:txBody>
      </p:sp>
      <p:sp>
        <p:nvSpPr>
          <p:cNvPr id="710" name="CustomShape 6"/>
          <p:cNvSpPr/>
          <p:nvPr/>
        </p:nvSpPr>
        <p:spPr>
          <a:xfrm>
            <a:off x="764640" y="6050160"/>
            <a:ext cx="533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WEB</a:t>
            </a:r>
            <a:endParaRPr/>
          </a:p>
        </p:txBody>
      </p:sp>
      <p:sp>
        <p:nvSpPr>
          <p:cNvPr id="711" name="CustomShape 7"/>
          <p:cNvSpPr/>
          <p:nvPr/>
        </p:nvSpPr>
        <p:spPr>
          <a:xfrm>
            <a:off x="617760" y="6477120"/>
            <a:ext cx="2311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Poljoprivreda i industrija</a:t>
            </a:r>
            <a:endParaRPr/>
          </a:p>
        </p:txBody>
      </p:sp>
      <p:sp>
        <p:nvSpPr>
          <p:cNvPr id="712" name="CustomShape 8"/>
          <p:cNvSpPr/>
          <p:nvPr/>
        </p:nvSpPr>
        <p:spPr>
          <a:xfrm rot="1873800">
            <a:off x="342360" y="3043800"/>
            <a:ext cx="6490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Vrste</a:t>
            </a:r>
            <a:endParaRPr/>
          </a:p>
        </p:txBody>
      </p:sp>
      <p:sp>
        <p:nvSpPr>
          <p:cNvPr id="713" name="CustomShape 9"/>
          <p:cNvSpPr/>
          <p:nvPr/>
        </p:nvSpPr>
        <p:spPr>
          <a:xfrm>
            <a:off x="815040" y="1676520"/>
            <a:ext cx="934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</a:t>
            </a:r>
            <a:endParaRPr/>
          </a:p>
        </p:txBody>
      </p:sp>
      <p:sp>
        <p:nvSpPr>
          <p:cNvPr id="714" name="CustomShape 10"/>
          <p:cNvSpPr/>
          <p:nvPr/>
        </p:nvSpPr>
        <p:spPr>
          <a:xfrm>
            <a:off x="830160" y="1905120"/>
            <a:ext cx="1077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Odlučivanje</a:t>
            </a:r>
            <a:endParaRPr/>
          </a:p>
        </p:txBody>
      </p:sp>
      <p:sp>
        <p:nvSpPr>
          <p:cNvPr id="715" name="CustomShape 11"/>
          <p:cNvSpPr/>
          <p:nvPr/>
        </p:nvSpPr>
        <p:spPr>
          <a:xfrm>
            <a:off x="789480" y="2133720"/>
            <a:ext cx="1794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Prepoznavanje oblika</a:t>
            </a:r>
            <a:endParaRPr/>
          </a:p>
        </p:txBody>
      </p:sp>
      <p:sp>
        <p:nvSpPr>
          <p:cNvPr id="716" name="CustomShape 12"/>
          <p:cNvSpPr/>
          <p:nvPr/>
        </p:nvSpPr>
        <p:spPr>
          <a:xfrm>
            <a:off x="846360" y="2390040"/>
            <a:ext cx="909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Predikcija</a:t>
            </a:r>
            <a:endParaRPr/>
          </a:p>
        </p:txBody>
      </p:sp>
      <p:sp>
        <p:nvSpPr>
          <p:cNvPr id="717" name="CustomShape 13"/>
          <p:cNvSpPr/>
          <p:nvPr/>
        </p:nvSpPr>
        <p:spPr>
          <a:xfrm>
            <a:off x="826920" y="2666880"/>
            <a:ext cx="1119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Dijagnostika</a:t>
            </a:r>
            <a:endParaRPr/>
          </a:p>
        </p:txBody>
      </p:sp>
      <p:sp>
        <p:nvSpPr>
          <p:cNvPr id="718" name="CustomShape 14"/>
          <p:cNvSpPr/>
          <p:nvPr/>
        </p:nvSpPr>
        <p:spPr>
          <a:xfrm>
            <a:off x="3199320" y="3352680"/>
            <a:ext cx="103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PROSTOR</a:t>
            </a:r>
            <a:endParaRPr/>
          </a:p>
        </p:txBody>
      </p:sp>
      <p:sp>
        <p:nvSpPr>
          <p:cNvPr id="719" name="CustomShape 15"/>
          <p:cNvSpPr/>
          <p:nvPr/>
        </p:nvSpPr>
        <p:spPr>
          <a:xfrm rot="19837800">
            <a:off x="215640" y="3834360"/>
            <a:ext cx="873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Domeni</a:t>
            </a:r>
            <a:endParaRPr/>
          </a:p>
        </p:txBody>
      </p:sp>
      <p:sp>
        <p:nvSpPr>
          <p:cNvPr id="720" name="Line 16"/>
          <p:cNvSpPr/>
          <p:nvPr/>
        </p:nvSpPr>
        <p:spPr>
          <a:xfrm>
            <a:off x="2333520" y="3506400"/>
            <a:ext cx="866880" cy="1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Line 17"/>
          <p:cNvSpPr/>
          <p:nvPr/>
        </p:nvSpPr>
        <p:spPr>
          <a:xfrm>
            <a:off x="947880" y="3368880"/>
            <a:ext cx="271080" cy="1375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Line 18"/>
          <p:cNvSpPr/>
          <p:nvPr/>
        </p:nvSpPr>
        <p:spPr>
          <a:xfrm flipV="1">
            <a:off x="1002600" y="3506400"/>
            <a:ext cx="216360" cy="28512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Line 19"/>
          <p:cNvSpPr/>
          <p:nvPr/>
        </p:nvSpPr>
        <p:spPr>
          <a:xfrm flipH="1">
            <a:off x="532440" y="4191480"/>
            <a:ext cx="1440" cy="24386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Line 20"/>
          <p:cNvSpPr/>
          <p:nvPr/>
        </p:nvSpPr>
        <p:spPr>
          <a:xfrm flipV="1">
            <a:off x="745920" y="1828800"/>
            <a:ext cx="15840" cy="123732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Line 21"/>
          <p:cNvSpPr/>
          <p:nvPr/>
        </p:nvSpPr>
        <p:spPr>
          <a:xfrm>
            <a:off x="5867280" y="4572000"/>
            <a:ext cx="248400" cy="25128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Line 22"/>
          <p:cNvSpPr/>
          <p:nvPr/>
        </p:nvSpPr>
        <p:spPr>
          <a:xfrm flipH="1">
            <a:off x="6629400" y="5410080"/>
            <a:ext cx="5040" cy="99144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Line 23"/>
          <p:cNvSpPr/>
          <p:nvPr/>
        </p:nvSpPr>
        <p:spPr>
          <a:xfrm>
            <a:off x="4234320" y="3506400"/>
            <a:ext cx="718560" cy="7606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4"/>
          <p:cNvSpPr/>
          <p:nvPr/>
        </p:nvSpPr>
        <p:spPr>
          <a:xfrm>
            <a:off x="2920320" y="6019920"/>
            <a:ext cx="1997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vremenska prognoza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planiranje i dijagnostika</a:t>
            </a:r>
            <a:endParaRPr/>
          </a:p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kontrola kvaliteta</a:t>
            </a:r>
            <a:endParaRPr/>
          </a:p>
        </p:txBody>
      </p:sp>
      <p:sp>
        <p:nvSpPr>
          <p:cNvPr id="729" name="CustomShape 25"/>
          <p:cNvSpPr/>
          <p:nvPr/>
        </p:nvSpPr>
        <p:spPr>
          <a:xfrm rot="2275200">
            <a:off x="2589840" y="2865240"/>
            <a:ext cx="746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Stanje</a:t>
            </a:r>
            <a:endParaRPr/>
          </a:p>
        </p:txBody>
      </p:sp>
      <p:sp>
        <p:nvSpPr>
          <p:cNvPr id="730" name="CustomShape 26"/>
          <p:cNvSpPr/>
          <p:nvPr/>
        </p:nvSpPr>
        <p:spPr>
          <a:xfrm rot="2701800">
            <a:off x="3040920" y="2604600"/>
            <a:ext cx="1569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Promena stanja</a:t>
            </a:r>
            <a:endParaRPr/>
          </a:p>
        </p:txBody>
      </p:sp>
      <p:sp>
        <p:nvSpPr>
          <p:cNvPr id="731" name="CustomShape 27"/>
          <p:cNvSpPr/>
          <p:nvPr/>
        </p:nvSpPr>
        <p:spPr>
          <a:xfrm>
            <a:off x="2531880" y="1125720"/>
            <a:ext cx="1424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Više dimenziono</a:t>
            </a:r>
            <a:endParaRPr/>
          </a:p>
        </p:txBody>
      </p:sp>
      <p:sp>
        <p:nvSpPr>
          <p:cNvPr id="732" name="CustomShape 28"/>
          <p:cNvSpPr/>
          <p:nvPr/>
        </p:nvSpPr>
        <p:spPr>
          <a:xfrm>
            <a:off x="2508120" y="1475640"/>
            <a:ext cx="2514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Određeno a češće neodređeno</a:t>
            </a:r>
            <a:endParaRPr/>
          </a:p>
        </p:txBody>
      </p:sp>
      <p:sp>
        <p:nvSpPr>
          <p:cNvPr id="733" name="CustomShape 29"/>
          <p:cNvSpPr/>
          <p:nvPr/>
        </p:nvSpPr>
        <p:spPr>
          <a:xfrm>
            <a:off x="2533680" y="1859760"/>
            <a:ext cx="2023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Diskretno ili kontinualno</a:t>
            </a:r>
            <a:endParaRPr/>
          </a:p>
        </p:txBody>
      </p:sp>
      <p:sp>
        <p:nvSpPr>
          <p:cNvPr id="734" name="Line 30"/>
          <p:cNvSpPr/>
          <p:nvPr/>
        </p:nvSpPr>
        <p:spPr>
          <a:xfrm>
            <a:off x="2514600" y="1173960"/>
            <a:ext cx="0" cy="1645200"/>
          </a:xfrm>
          <a:prstGeom prst="line">
            <a:avLst/>
          </a:prstGeom>
          <a:ln>
            <a:solidFill>
              <a:srgbClr val="b5dc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31"/>
          <p:cNvSpPr/>
          <p:nvPr/>
        </p:nvSpPr>
        <p:spPr>
          <a:xfrm>
            <a:off x="3792960" y="2209680"/>
            <a:ext cx="1377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Deterministička</a:t>
            </a:r>
            <a:endParaRPr/>
          </a:p>
        </p:txBody>
      </p:sp>
      <p:sp>
        <p:nvSpPr>
          <p:cNvPr id="736" name="CustomShape 32"/>
          <p:cNvSpPr/>
          <p:nvPr/>
        </p:nvSpPr>
        <p:spPr>
          <a:xfrm>
            <a:off x="4036320" y="2514600"/>
            <a:ext cx="1060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Stohastička</a:t>
            </a:r>
            <a:endParaRPr/>
          </a:p>
        </p:txBody>
      </p:sp>
      <p:sp>
        <p:nvSpPr>
          <p:cNvPr id="737" name="CustomShape 33"/>
          <p:cNvSpPr/>
          <p:nvPr/>
        </p:nvSpPr>
        <p:spPr>
          <a:xfrm>
            <a:off x="6734880" y="6095880"/>
            <a:ext cx="1828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Neuralno računarstvo</a:t>
            </a:r>
            <a:endParaRPr/>
          </a:p>
        </p:txBody>
      </p:sp>
      <p:sp>
        <p:nvSpPr>
          <p:cNvPr id="738" name="CustomShape 34"/>
          <p:cNvSpPr/>
          <p:nvPr/>
        </p:nvSpPr>
        <p:spPr>
          <a:xfrm>
            <a:off x="6772680" y="5867280"/>
            <a:ext cx="106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Fazi sistemi</a:t>
            </a:r>
            <a:endParaRPr/>
          </a:p>
        </p:txBody>
      </p:sp>
      <p:sp>
        <p:nvSpPr>
          <p:cNvPr id="739" name="CustomShape 35"/>
          <p:cNvSpPr/>
          <p:nvPr/>
        </p:nvSpPr>
        <p:spPr>
          <a:xfrm>
            <a:off x="6852240" y="472428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Pretrage</a:t>
            </a:r>
            <a:endParaRPr/>
          </a:p>
        </p:txBody>
      </p:sp>
      <p:sp>
        <p:nvSpPr>
          <p:cNvPr id="740" name="CustomShape 36"/>
          <p:cNvSpPr/>
          <p:nvPr/>
        </p:nvSpPr>
        <p:spPr>
          <a:xfrm>
            <a:off x="6824880" y="5029200"/>
            <a:ext cx="1500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Simboličke logike</a:t>
            </a:r>
            <a:endParaRPr/>
          </a:p>
        </p:txBody>
      </p:sp>
      <p:sp>
        <p:nvSpPr>
          <p:cNvPr id="741" name="CustomShape 37"/>
          <p:cNvSpPr/>
          <p:nvPr/>
        </p:nvSpPr>
        <p:spPr>
          <a:xfrm>
            <a:off x="6722280" y="6324480"/>
            <a:ext cx="21852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Sistemi bazirani na znanju</a:t>
            </a:r>
            <a:endParaRPr/>
          </a:p>
        </p:txBody>
      </p:sp>
      <p:sp>
        <p:nvSpPr>
          <p:cNvPr id="742" name="CustomShape 38"/>
          <p:cNvSpPr/>
          <p:nvPr/>
        </p:nvSpPr>
        <p:spPr>
          <a:xfrm>
            <a:off x="6815160" y="5334120"/>
            <a:ext cx="15800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Genetski algoritmi</a:t>
            </a:r>
            <a:endParaRPr/>
          </a:p>
        </p:txBody>
      </p:sp>
      <p:sp>
        <p:nvSpPr>
          <p:cNvPr id="743" name="CustomShape 39"/>
          <p:cNvSpPr/>
          <p:nvPr/>
        </p:nvSpPr>
        <p:spPr>
          <a:xfrm rot="7123800">
            <a:off x="6135480" y="4566600"/>
            <a:ext cx="3996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Tehnike</a:t>
            </a:r>
            <a:endParaRPr/>
          </a:p>
        </p:txBody>
      </p:sp>
      <p:sp>
        <p:nvSpPr>
          <p:cNvPr id="744" name="CustomShape 40"/>
          <p:cNvSpPr/>
          <p:nvPr/>
        </p:nvSpPr>
        <p:spPr>
          <a:xfrm>
            <a:off x="4999680" y="4264200"/>
            <a:ext cx="3087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RAČUNARSKA INTELIGENCIJA</a:t>
            </a:r>
            <a:endParaRPr/>
          </a:p>
        </p:txBody>
      </p:sp>
    </p:spTree>
  </p:cSld>
  <p:timing>
    <p:tnLst>
      <p:par>
        <p:cTn id="500" dur="indefinite" restart="never" nodeType="tmRoot">
          <p:childTnLst>
            <p:seq>
              <p:cTn id="501" dur="indefinite" nodeType="mainSeq">
                <p:childTnLst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0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16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2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26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6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8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out">
                                      <p:cBhvr additive="repl">
                                        <p:cTn id="543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Ocena</a:t>
            </a:r>
            <a:endParaRPr/>
          </a:p>
        </p:txBody>
      </p:sp>
      <p:sp>
        <p:nvSpPr>
          <p:cNvPr id="746" name="TextShape 2"/>
          <p:cNvSpPr txBox="1"/>
          <p:nvPr/>
        </p:nvSpPr>
        <p:spPr>
          <a:xfrm>
            <a:off x="2895480" y="1139400"/>
            <a:ext cx="579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sp>
        <p:nvSpPr>
          <p:cNvPr id="747" name="CustomShape 3"/>
          <p:cNvSpPr/>
          <p:nvPr/>
        </p:nvSpPr>
        <p:spPr>
          <a:xfrm>
            <a:off x="533520" y="1920240"/>
            <a:ext cx="7772040" cy="41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prisustvo na predavanjima 5 bodova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prisustvo na vežbama 5 bodova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(0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izostanaka 5 bodova, 1 izostanak 3 boda 2 izostanka 0 bodova, više od dva izostanka ne dobija se potpis) Ako se uredno prijavi asistentu izostanak i nadoknadi u toku sledećih vezbi moze da se racuna kao da izostanka nije bilo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kolokvijum 1 - Pretrage, 15 - 25 bodova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pretrage (sredinom ili najkasnije do kraja aprila) uslov za projekat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4) teorija 1 max 15 bodova,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pretrage, mašinsko učenje i simoličke logike sredina maja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5) teorija 2 max 15 bodova,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fazi logika, neuronske mreže i evolutivno računarstvo, kraj semestra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6) kolokvijum 2, 10-30 bodova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mašinsko učenje, genetski, fazi ili neuronske osnovno,  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7) projekat - alternativa kolokvijumu 2, 10-35 bodova,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projekat je moguce odbraniti samo do 1.7.2016. posle moze samo kolokvijum 2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44" dur="indefinite" restart="never" nodeType="tmRoot">
          <p:childTnLst>
            <p:seq>
              <p:cTn id="5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4191120" y="1143000"/>
            <a:ext cx="4571640" cy="3428640"/>
          </a:xfrm>
          <a:prstGeom prst="rect">
            <a:avLst/>
          </a:prstGeom>
          <a:ln>
            <a:noFill/>
          </a:ln>
        </p:spPr>
      </p:pic>
      <p:sp>
        <p:nvSpPr>
          <p:cNvPr id="162" name="TextShape 6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Istorija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163" name="TextShape 7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Sadržaj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5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TextShape 6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Grana računarskih nauka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Rešavanje problema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Sposobnost računara ili mašine da obavlja aktivnosti za koje je normalno potrebna inteligencija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170" name="TextShape 7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pic>
        <p:nvPicPr>
          <p:cNvPr id="171" name="Picture 5" descr=""/>
          <p:cNvPicPr/>
          <p:nvPr/>
        </p:nvPicPr>
        <p:blipFill>
          <a:blip r:embed="rId1"/>
          <a:stretch/>
        </p:blipFill>
        <p:spPr>
          <a:xfrm>
            <a:off x="6095880" y="1143000"/>
            <a:ext cx="2641320" cy="19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1956. John Mc Carty,  MIT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 algn="ctr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Naučna i inženjerska disciplina razvoja inteligentnih mašina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posebno inteligentnih programa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Symbol" charset="2"/>
              <a:buChar char="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Veoma je povezano sa razumevanjem ljudske inteligencije”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174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>
            <a:off x="6781680" y="1066680"/>
            <a:ext cx="2176920" cy="14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828800" y="257760"/>
            <a:ext cx="68576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Šta je AI (Računarska ineligencija)?</a:t>
            </a:r>
            <a:endParaRPr/>
          </a:p>
        </p:txBody>
      </p:sp>
      <p:sp>
        <p:nvSpPr>
          <p:cNvPr id="181" name="TextShape 2"/>
          <p:cNvSpPr txBox="1"/>
          <p:nvPr/>
        </p:nvSpPr>
        <p:spPr>
          <a:xfrm>
            <a:off x="457200" y="1658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Oblast računarskih nauka čiji zadatak je kreiranje mašina koje imaju ljudsko ponašanje.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ili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Sistemi koji mašinama omogućuju da obavljaju akcije slične ljudskoj inteligenciji.</a:t>
            </a:r>
            <a:endParaRPr/>
          </a:p>
          <a:p>
            <a:pPr marL="343080" indent="-342720">
              <a:lnSpc>
                <a:spcPct val="100000"/>
              </a:lnSpc>
            </a:pPr>
            <a:endParaRPr/>
          </a:p>
          <a:p>
            <a:endParaRPr/>
          </a:p>
        </p:txBody>
      </p:sp>
      <p:sp>
        <p:nvSpPr>
          <p:cNvPr id="182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0" y="138096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7"/>
          <p:cNvSpPr/>
          <p:nvPr/>
        </p:nvSpPr>
        <p:spPr>
          <a:xfrm>
            <a:off x="0" y="1943280"/>
            <a:ext cx="9143640" cy="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2" descr=""/>
          <p:cNvPicPr/>
          <p:nvPr/>
        </p:nvPicPr>
        <p:blipFill>
          <a:blip r:embed="rId1"/>
          <a:stretch/>
        </p:blipFill>
        <p:spPr>
          <a:xfrm>
            <a:off x="7522560" y="5132520"/>
            <a:ext cx="1621080" cy="1725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Application>LibreOffice/5.0.3.2$Linux_X86_64 LibreOffice_project/00m0$Build-2</Application>
  <Paragraphs>1105</Paragraphs>
  <Company>none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2005-12-27T21:54:02Z</dcterms:created>
  <dc:creator>djordje</dc:creator>
  <dc:language>en-US</dc:language>
  <cp:lastModifiedBy>djordje </cp:lastModifiedBy>
  <dcterms:modified xsi:type="dcterms:W3CDTF">2017-02-28T09:55:20Z</dcterms:modified>
  <cp:revision>261</cp:revision>
  <dc:title>Primene različitih vrsta aproksimacija funkcija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none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51</vt:i4>
  </property>
</Properties>
</file>